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4630400" cy="8229600"/>
  <p:notesSz cx="8229600" cy="14630400"/>
  <p:embeddedFontLst>
    <p:embeddedFont>
      <p:font typeface="Mukta Light" panose="020B0604020202020204" charset="0"/>
      <p:regular r:id="rId14"/>
    </p:embeddedFont>
    <p:embeddedFont>
      <p:font typeface="Prompt Light" panose="00000400000000000000" pitchFamily="2" charset="-34"/>
      <p:regular r:id="rId15"/>
      <p:italic r:id="rId16"/>
    </p:embeddedFont>
    <p:embeddedFont>
      <p:font typeface="Prompt Medium" panose="00000600000000000000" pitchFamily="2" charset="-34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952613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7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svg"/><Relationship Id="rId11" Type="http://schemas.openxmlformats.org/officeDocument/2006/relationships/image" Target="../media/image5.pn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3.svg"/><Relationship Id="rId11" Type="http://schemas.openxmlformats.org/officeDocument/2006/relationships/image" Target="../media/image5.png"/><Relationship Id="rId5" Type="http://schemas.openxmlformats.org/officeDocument/2006/relationships/image" Target="../media/image22.png"/><Relationship Id="rId10" Type="http://schemas.openxmlformats.org/officeDocument/2006/relationships/image" Target="../media/image27.svg"/><Relationship Id="rId4" Type="http://schemas.openxmlformats.org/officeDocument/2006/relationships/image" Target="../media/image21.svg"/><Relationship Id="rId9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5.png"/><Relationship Id="rId4" Type="http://schemas.openxmlformats.org/officeDocument/2006/relationships/image" Target="../media/image3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6" y="1879218"/>
            <a:ext cx="7415927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OBJECT DETECTION IN VIDEO STREAMS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6517706" y="3358415"/>
            <a:ext cx="7415927" cy="11983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000" i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A sophisticated real-time system engineered to detect and track people and objects across both live camera streams and recorded videos.</a:t>
            </a:r>
            <a:endParaRPr lang="en-US" sz="2000" i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EAE4059-78AE-8B06-BAA3-7D511E640C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90449" y="7696790"/>
            <a:ext cx="1694985" cy="42671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AF7B8B5-E499-2FF8-381A-AE6577600487}"/>
              </a:ext>
            </a:extLst>
          </p:cNvPr>
          <p:cNvSpPr txBox="1"/>
          <p:nvPr/>
        </p:nvSpPr>
        <p:spPr>
          <a:xfrm>
            <a:off x="6891454" y="5597267"/>
            <a:ext cx="601050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solidFill>
                <a:schemeClr val="bg2"/>
              </a:solidFill>
            </a:endParaRPr>
          </a:p>
          <a:p>
            <a:pPr marL="342900" indent="-342900">
              <a:buAutoNum type="arabicPeriod"/>
            </a:pPr>
            <a:r>
              <a:rPr lang="en-US" dirty="0">
                <a:solidFill>
                  <a:schemeClr val="bg2"/>
                </a:solidFill>
              </a:rPr>
              <a:t>Ninad Prasad Soman-250850125054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chemeClr val="bg2"/>
                </a:solidFill>
              </a:rPr>
              <a:t>Gunari Nisitha Sri-250850125030</a:t>
            </a:r>
          </a:p>
          <a:p>
            <a:pPr marL="342900" indent="-342900">
              <a:buFontTx/>
              <a:buAutoNum type="arabicPeriod"/>
            </a:pPr>
            <a:r>
              <a:rPr lang="en-US" dirty="0">
                <a:solidFill>
                  <a:schemeClr val="bg2"/>
                </a:solidFill>
              </a:rPr>
              <a:t>Tanay Santosh Mapare-250850125049</a:t>
            </a:r>
          </a:p>
          <a:p>
            <a:pPr marL="342900" indent="-342900">
              <a:buAutoNum type="arabicPeriod"/>
            </a:pPr>
            <a:endParaRPr lang="en-US" dirty="0">
              <a:solidFill>
                <a:schemeClr val="bg2"/>
              </a:solidFill>
            </a:endParaRPr>
          </a:p>
          <a:p>
            <a:pPr marL="342900" indent="-342900">
              <a:buAutoNum type="arabicPeriod"/>
            </a:pPr>
            <a:endParaRPr lang="en-IN" dirty="0">
              <a:solidFill>
                <a:schemeClr val="bg2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1C0F29E-E9BE-093C-D737-2D860198B53E}"/>
              </a:ext>
            </a:extLst>
          </p:cNvPr>
          <p:cNvSpPr txBox="1"/>
          <p:nvPr/>
        </p:nvSpPr>
        <p:spPr>
          <a:xfrm>
            <a:off x="6891454" y="5568717"/>
            <a:ext cx="23975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C6BFEE"/>
                </a:solidFill>
                <a:latin typeface="Prompt Medium" pitchFamily="34" charset="0"/>
                <a:cs typeface="Prompt Medium" pitchFamily="34" charset="-120"/>
              </a:rPr>
              <a:t>GROUP MEMBERS: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290887" y="393621"/>
            <a:ext cx="3959543" cy="3181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Applications &amp; Future Roadmap</a:t>
            </a:r>
            <a:endParaRPr lang="en-US" sz="2000" dirty="0"/>
          </a:p>
        </p:txBody>
      </p:sp>
      <p:sp>
        <p:nvSpPr>
          <p:cNvPr id="4" name="Text 1"/>
          <p:cNvSpPr/>
          <p:nvPr/>
        </p:nvSpPr>
        <p:spPr>
          <a:xfrm>
            <a:off x="3290887" y="1687473"/>
            <a:ext cx="1590556" cy="1988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endParaRPr lang="en-US" sz="1250" dirty="0"/>
          </a:p>
        </p:txBody>
      </p:sp>
      <p:sp>
        <p:nvSpPr>
          <p:cNvPr id="5" name="Text 2"/>
          <p:cNvSpPr/>
          <p:nvPr/>
        </p:nvSpPr>
        <p:spPr>
          <a:xfrm>
            <a:off x="3290887" y="1972151"/>
            <a:ext cx="1877973" cy="6868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endParaRPr lang="en-US" sz="11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3579" y="1060574"/>
            <a:ext cx="826294" cy="510659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3088889" y="1749534"/>
            <a:ext cx="1590556" cy="1988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4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Crowd Monitoring</a:t>
            </a:r>
            <a:endParaRPr lang="en-US" sz="1400" dirty="0"/>
          </a:p>
        </p:txBody>
      </p:sp>
      <p:sp>
        <p:nvSpPr>
          <p:cNvPr id="8" name="Text 4"/>
          <p:cNvSpPr/>
          <p:nvPr/>
        </p:nvSpPr>
        <p:spPr>
          <a:xfrm>
            <a:off x="3088889" y="1972151"/>
            <a:ext cx="2258804" cy="6868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Real-time crowd density analysis and flow pattern detection for public safety.</a:t>
            </a:r>
            <a:endParaRPr lang="en-US" sz="14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4136" y="1064205"/>
            <a:ext cx="826294" cy="510659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6275095" y="1757002"/>
            <a:ext cx="1590556" cy="1988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4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Retail Analytics</a:t>
            </a:r>
            <a:endParaRPr lang="en-US" sz="1400" dirty="0"/>
          </a:p>
        </p:txBody>
      </p:sp>
      <p:sp>
        <p:nvSpPr>
          <p:cNvPr id="11" name="Text 6"/>
          <p:cNvSpPr/>
          <p:nvPr/>
        </p:nvSpPr>
        <p:spPr>
          <a:xfrm>
            <a:off x="6256214" y="1977427"/>
            <a:ext cx="2258804" cy="6868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Customer behaviour tracking, dwell-time analysis, and zone-based insights.</a:t>
            </a:r>
            <a:endParaRPr lang="en-US" sz="140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61302" y="997982"/>
            <a:ext cx="826294" cy="510659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9461302" y="1687473"/>
            <a:ext cx="1590556" cy="1988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4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Campus Security</a:t>
            </a:r>
            <a:endParaRPr lang="en-US" sz="1400" dirty="0"/>
          </a:p>
        </p:txBody>
      </p:sp>
      <p:sp>
        <p:nvSpPr>
          <p:cNvPr id="14" name="Text 8"/>
          <p:cNvSpPr/>
          <p:nvPr/>
        </p:nvSpPr>
        <p:spPr>
          <a:xfrm>
            <a:off x="9461302" y="1939230"/>
            <a:ext cx="2258804" cy="6868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Comprehensive monitoring for educational institutions and traffic management.</a:t>
            </a:r>
            <a:endParaRPr lang="en-US" sz="1400" dirty="0"/>
          </a:p>
        </p:txBody>
      </p:sp>
      <p:sp>
        <p:nvSpPr>
          <p:cNvPr id="15" name="Shape 9"/>
          <p:cNvSpPr/>
          <p:nvPr/>
        </p:nvSpPr>
        <p:spPr>
          <a:xfrm>
            <a:off x="3290887" y="2891503"/>
            <a:ext cx="8048506" cy="25479"/>
          </a:xfrm>
          <a:prstGeom prst="rect">
            <a:avLst/>
          </a:prstGeom>
          <a:solidFill>
            <a:srgbClr val="DAD8E9">
              <a:alpha val="50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6" name="Text 10"/>
          <p:cNvSpPr/>
          <p:nvPr/>
        </p:nvSpPr>
        <p:spPr>
          <a:xfrm>
            <a:off x="3290887" y="3220998"/>
            <a:ext cx="2026206" cy="2384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Project Achievements</a:t>
            </a:r>
            <a:endParaRPr lang="en-US" dirty="0"/>
          </a:p>
        </p:txBody>
      </p:sp>
      <p:sp>
        <p:nvSpPr>
          <p:cNvPr id="21" name="Text 15"/>
          <p:cNvSpPr/>
          <p:nvPr/>
        </p:nvSpPr>
        <p:spPr>
          <a:xfrm>
            <a:off x="7497247" y="3220998"/>
            <a:ext cx="2000369" cy="2384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Future Enhancements</a:t>
            </a:r>
            <a:endParaRPr lang="en-US" sz="1500" dirty="0"/>
          </a:p>
        </p:txBody>
      </p:sp>
      <p:sp>
        <p:nvSpPr>
          <p:cNvPr id="22" name="Shape 16"/>
          <p:cNvSpPr/>
          <p:nvPr/>
        </p:nvSpPr>
        <p:spPr>
          <a:xfrm>
            <a:off x="7497247" y="3696474"/>
            <a:ext cx="71557" cy="71557"/>
          </a:xfrm>
          <a:prstGeom prst="roundRect">
            <a:avLst>
              <a:gd name="adj" fmla="val 638931"/>
            </a:avLst>
          </a:prstGeom>
          <a:solidFill>
            <a:srgbClr val="A95B95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3" name="Text 17"/>
          <p:cNvSpPr/>
          <p:nvPr/>
        </p:nvSpPr>
        <p:spPr>
          <a:xfrm>
            <a:off x="7711916" y="3620453"/>
            <a:ext cx="1701641" cy="1988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Multi-Camera Support</a:t>
            </a:r>
            <a:endParaRPr lang="en-US" sz="1250" dirty="0"/>
          </a:p>
        </p:txBody>
      </p:sp>
      <p:sp>
        <p:nvSpPr>
          <p:cNvPr id="24" name="Text 18"/>
          <p:cNvSpPr/>
          <p:nvPr/>
        </p:nvSpPr>
        <p:spPr>
          <a:xfrm>
            <a:off x="7711916" y="3962400"/>
            <a:ext cx="3634978" cy="4579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Simultaneous processing of multiple camera feeds with unified analytics.</a:t>
            </a:r>
            <a:endParaRPr lang="en-US" sz="1100" dirty="0"/>
          </a:p>
        </p:txBody>
      </p:sp>
      <p:sp>
        <p:nvSpPr>
          <p:cNvPr id="25" name="Shape 19"/>
          <p:cNvSpPr/>
          <p:nvPr/>
        </p:nvSpPr>
        <p:spPr>
          <a:xfrm>
            <a:off x="7497247" y="4782562"/>
            <a:ext cx="71557" cy="71557"/>
          </a:xfrm>
          <a:prstGeom prst="roundRect">
            <a:avLst>
              <a:gd name="adj" fmla="val 638931"/>
            </a:avLst>
          </a:prstGeom>
          <a:solidFill>
            <a:srgbClr val="A95B95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6" name="Text 20"/>
          <p:cNvSpPr/>
          <p:nvPr/>
        </p:nvSpPr>
        <p:spPr>
          <a:xfrm>
            <a:off x="7711916" y="4706541"/>
            <a:ext cx="1696522" cy="1988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Zone-Based Analytics</a:t>
            </a:r>
            <a:endParaRPr lang="en-US" sz="1250" dirty="0"/>
          </a:p>
        </p:txBody>
      </p:sp>
      <p:sp>
        <p:nvSpPr>
          <p:cNvPr id="27" name="Text 21"/>
          <p:cNvSpPr/>
          <p:nvPr/>
        </p:nvSpPr>
        <p:spPr>
          <a:xfrm>
            <a:off x="7711916" y="5048488"/>
            <a:ext cx="3634978" cy="4579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Custom detection zones with per-area statistics and alerting capabilities.</a:t>
            </a:r>
            <a:endParaRPr lang="en-US" sz="1100" dirty="0"/>
          </a:p>
        </p:txBody>
      </p:sp>
      <p:sp>
        <p:nvSpPr>
          <p:cNvPr id="28" name="Shape 22"/>
          <p:cNvSpPr/>
          <p:nvPr/>
        </p:nvSpPr>
        <p:spPr>
          <a:xfrm>
            <a:off x="7497247" y="5868650"/>
            <a:ext cx="71557" cy="71557"/>
          </a:xfrm>
          <a:prstGeom prst="roundRect">
            <a:avLst>
              <a:gd name="adj" fmla="val 638931"/>
            </a:avLst>
          </a:prstGeom>
          <a:solidFill>
            <a:srgbClr val="A95B95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9" name="Text 23"/>
          <p:cNvSpPr/>
          <p:nvPr/>
        </p:nvSpPr>
        <p:spPr>
          <a:xfrm>
            <a:off x="7711916" y="5792629"/>
            <a:ext cx="1590556" cy="1988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Dwell-Time Analysis</a:t>
            </a:r>
            <a:endParaRPr lang="en-US" sz="1250" dirty="0"/>
          </a:p>
        </p:txBody>
      </p:sp>
      <p:sp>
        <p:nvSpPr>
          <p:cNvPr id="30" name="Text 24"/>
          <p:cNvSpPr/>
          <p:nvPr/>
        </p:nvSpPr>
        <p:spPr>
          <a:xfrm>
            <a:off x="7711916" y="6134576"/>
            <a:ext cx="3634978" cy="4579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Track how long objects remain in specific areas for advanced behavioural insights.</a:t>
            </a:r>
            <a:endParaRPr lang="en-US" sz="1100" dirty="0"/>
          </a:p>
        </p:txBody>
      </p:sp>
      <p:sp>
        <p:nvSpPr>
          <p:cNvPr id="31" name="Shape 25"/>
          <p:cNvSpPr/>
          <p:nvPr/>
        </p:nvSpPr>
        <p:spPr>
          <a:xfrm>
            <a:off x="7497247" y="6954738"/>
            <a:ext cx="71557" cy="71557"/>
          </a:xfrm>
          <a:prstGeom prst="roundRect">
            <a:avLst>
              <a:gd name="adj" fmla="val 638931"/>
            </a:avLst>
          </a:prstGeom>
          <a:solidFill>
            <a:srgbClr val="A95B95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2" name="Text 26"/>
          <p:cNvSpPr/>
          <p:nvPr/>
        </p:nvSpPr>
        <p:spPr>
          <a:xfrm>
            <a:off x="7711916" y="6878717"/>
            <a:ext cx="1590556" cy="1988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Cloud Deployment</a:t>
            </a:r>
            <a:endParaRPr lang="en-US" sz="1250" dirty="0"/>
          </a:p>
        </p:txBody>
      </p:sp>
      <p:sp>
        <p:nvSpPr>
          <p:cNvPr id="33" name="Text 27"/>
          <p:cNvSpPr/>
          <p:nvPr/>
        </p:nvSpPr>
        <p:spPr>
          <a:xfrm>
            <a:off x="7711916" y="7220664"/>
            <a:ext cx="3634978" cy="4579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Scalable cloud infrastructure for distributed processing and storage.</a:t>
            </a:r>
            <a:endParaRPr lang="en-US" sz="1100" dirty="0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AEC511CE-45DA-2FDF-24D0-DDDF58B19E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90449" y="7655004"/>
            <a:ext cx="1839951" cy="463205"/>
          </a:xfrm>
          <a:prstGeom prst="rect">
            <a:avLst/>
          </a:prstGeom>
        </p:spPr>
      </p:pic>
      <p:sp>
        <p:nvSpPr>
          <p:cNvPr id="35" name="Rectangle 1">
            <a:extLst>
              <a:ext uri="{FF2B5EF4-FFF2-40B4-BE49-F238E27FC236}">
                <a16:creationId xmlns:a16="http://schemas.microsoft.com/office/drawing/2014/main" id="{8016CD26-58A3-4A14-B4D4-BAAC37F4B9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82151" y="3962400"/>
            <a:ext cx="3799839" cy="2862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Achieved smooth real-time video playback for both live streams and recorded videos.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Buffering and lag were minimized by separating video display from inference processing.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Improved detection stability by using object history across multiple frames.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en-US" sz="1200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This reduced flickering labels and false detections during continuous video analysis.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Developed a functional real-time dashboard to visualize detections and analytics.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The dashboard clearly displays live video, object counts, and inference information.</a:t>
            </a:r>
          </a:p>
        </p:txBody>
      </p:sp>
      <p:sp>
        <p:nvSpPr>
          <p:cNvPr id="37" name="Shape 16">
            <a:extLst>
              <a:ext uri="{FF2B5EF4-FFF2-40B4-BE49-F238E27FC236}">
                <a16:creationId xmlns:a16="http://schemas.microsoft.com/office/drawing/2014/main" id="{50A167BB-B815-0412-3D46-C8BCB07F656C}"/>
              </a:ext>
            </a:extLst>
          </p:cNvPr>
          <p:cNvSpPr/>
          <p:nvPr/>
        </p:nvSpPr>
        <p:spPr>
          <a:xfrm>
            <a:off x="3001030" y="4095155"/>
            <a:ext cx="71557" cy="71557"/>
          </a:xfrm>
          <a:prstGeom prst="roundRect">
            <a:avLst>
              <a:gd name="adj" fmla="val 638931"/>
            </a:avLst>
          </a:prstGeom>
          <a:solidFill>
            <a:srgbClr val="A95B95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8" name="Shape 16">
            <a:extLst>
              <a:ext uri="{FF2B5EF4-FFF2-40B4-BE49-F238E27FC236}">
                <a16:creationId xmlns:a16="http://schemas.microsoft.com/office/drawing/2014/main" id="{C78777AC-FB37-D450-A1F6-9E82991F2B7B}"/>
              </a:ext>
            </a:extLst>
          </p:cNvPr>
          <p:cNvSpPr/>
          <p:nvPr/>
        </p:nvSpPr>
        <p:spPr>
          <a:xfrm>
            <a:off x="3038160" y="6196826"/>
            <a:ext cx="71557" cy="71557"/>
          </a:xfrm>
          <a:prstGeom prst="roundRect">
            <a:avLst>
              <a:gd name="adj" fmla="val 638931"/>
            </a:avLst>
          </a:prstGeom>
          <a:solidFill>
            <a:srgbClr val="A95B95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9" name="Shape 16">
            <a:extLst>
              <a:ext uri="{FF2B5EF4-FFF2-40B4-BE49-F238E27FC236}">
                <a16:creationId xmlns:a16="http://schemas.microsoft.com/office/drawing/2014/main" id="{8C01C76B-8B52-3E97-5FA0-211B1ACBA22F}"/>
              </a:ext>
            </a:extLst>
          </p:cNvPr>
          <p:cNvSpPr/>
          <p:nvPr/>
        </p:nvSpPr>
        <p:spPr>
          <a:xfrm>
            <a:off x="2966603" y="5509660"/>
            <a:ext cx="71557" cy="71557"/>
          </a:xfrm>
          <a:prstGeom prst="roundRect">
            <a:avLst>
              <a:gd name="adj" fmla="val 638931"/>
            </a:avLst>
          </a:prstGeom>
          <a:solidFill>
            <a:srgbClr val="A95B95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40" name="Shape 16">
            <a:extLst>
              <a:ext uri="{FF2B5EF4-FFF2-40B4-BE49-F238E27FC236}">
                <a16:creationId xmlns:a16="http://schemas.microsoft.com/office/drawing/2014/main" id="{A4C7F28B-24C1-B189-86CA-55B63C860D7E}"/>
              </a:ext>
            </a:extLst>
          </p:cNvPr>
          <p:cNvSpPr/>
          <p:nvPr/>
        </p:nvSpPr>
        <p:spPr>
          <a:xfrm>
            <a:off x="2988598" y="4634984"/>
            <a:ext cx="71557" cy="71557"/>
          </a:xfrm>
          <a:prstGeom prst="roundRect">
            <a:avLst>
              <a:gd name="adj" fmla="val 638931"/>
            </a:avLst>
          </a:prstGeom>
          <a:solidFill>
            <a:srgbClr val="A95B95"/>
          </a:solidFill>
          <a:ln/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B579FF7-9268-5012-D03D-E7EC0A6FF3BC}"/>
              </a:ext>
            </a:extLst>
          </p:cNvPr>
          <p:cNvSpPr txBox="1"/>
          <p:nvPr/>
        </p:nvSpPr>
        <p:spPr>
          <a:xfrm>
            <a:off x="9506414" y="6144322"/>
            <a:ext cx="4204010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cs typeface="Prompt Medium" pitchFamily="34" charset="-120"/>
              </a:rPr>
              <a:t>THANKYOU</a:t>
            </a:r>
            <a:endParaRPr lang="en-IN" sz="3600" dirty="0">
              <a:solidFill>
                <a:schemeClr val="bg2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73AA3A-F370-B230-B353-613A48012D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90449" y="7655004"/>
            <a:ext cx="1839951" cy="463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8396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864037" y="1118473"/>
            <a:ext cx="2525934" cy="548521"/>
          </a:xfrm>
          <a:prstGeom prst="roundRect">
            <a:avLst>
              <a:gd name="adj" fmla="val 17874"/>
            </a:avLst>
          </a:prstGeom>
          <a:solidFill>
            <a:srgbClr val="321A2C"/>
          </a:solidFill>
          <a:ln/>
        </p:spPr>
        <p:txBody>
          <a:bodyPr/>
          <a:lstStyle/>
          <a:p>
            <a:endParaRPr lang="en-IN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2149" y="1237535"/>
            <a:ext cx="296109" cy="29610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422467" y="1245680"/>
            <a:ext cx="2070561" cy="5447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PROJECT OVERVIEW</a:t>
            </a:r>
            <a:endParaRPr lang="en-US" sz="1550" dirty="0"/>
          </a:p>
        </p:txBody>
      </p:sp>
      <p:sp>
        <p:nvSpPr>
          <p:cNvPr id="5" name="Text 2"/>
          <p:cNvSpPr/>
          <p:nvPr/>
        </p:nvSpPr>
        <p:spPr>
          <a:xfrm>
            <a:off x="864037" y="1765697"/>
            <a:ext cx="8583811" cy="5485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00"/>
              </a:lnSpc>
              <a:buNone/>
            </a:pPr>
            <a:r>
              <a:rPr lang="en-US" sz="34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System Objectives &amp; Core Technologies</a:t>
            </a:r>
            <a:endParaRPr lang="en-US" sz="3450" dirty="0"/>
          </a:p>
        </p:txBody>
      </p:sp>
      <p:sp>
        <p:nvSpPr>
          <p:cNvPr id="6" name="Text 3"/>
          <p:cNvSpPr/>
          <p:nvPr/>
        </p:nvSpPr>
        <p:spPr>
          <a:xfrm>
            <a:off x="864037" y="2931319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Primary Objectives</a:t>
            </a:r>
            <a:endParaRPr lang="en-US" sz="2150" dirty="0"/>
          </a:p>
        </p:txBody>
      </p:sp>
      <p:sp>
        <p:nvSpPr>
          <p:cNvPr id="7" name="Text 4"/>
          <p:cNvSpPr/>
          <p:nvPr/>
        </p:nvSpPr>
        <p:spPr>
          <a:xfrm>
            <a:off x="864037" y="3521035"/>
            <a:ext cx="615005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Detect and track people and objects across multiple input sources; both live camera streams and local video files</a:t>
            </a:r>
          </a:p>
          <a:p>
            <a:pPr marL="342900" indent="-342900" algn="l">
              <a:lnSpc>
                <a:spcPts val="3100"/>
              </a:lnSpc>
              <a:buSzPct val="100000"/>
              <a:buChar char="•"/>
            </a:pPr>
            <a:endParaRPr lang="en-US" sz="1900" dirty="0"/>
          </a:p>
        </p:txBody>
      </p:sp>
      <p:sp>
        <p:nvSpPr>
          <p:cNvPr id="8" name="Text 5"/>
          <p:cNvSpPr/>
          <p:nvPr/>
        </p:nvSpPr>
        <p:spPr>
          <a:xfrm>
            <a:off x="864037" y="4397454"/>
            <a:ext cx="615005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endParaRPr lang="en-US" sz="1900" dirty="0"/>
          </a:p>
        </p:txBody>
      </p:sp>
      <p:sp>
        <p:nvSpPr>
          <p:cNvPr id="10" name="Text 7"/>
          <p:cNvSpPr/>
          <p:nvPr/>
        </p:nvSpPr>
        <p:spPr>
          <a:xfrm>
            <a:off x="856417" y="4483775"/>
            <a:ext cx="615005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Provide comprehensive analytics through an interactive UI like number of objects, mode etc..</a:t>
            </a:r>
            <a:endParaRPr lang="en-US" sz="1900" dirty="0"/>
          </a:p>
        </p:txBody>
      </p:sp>
      <p:sp>
        <p:nvSpPr>
          <p:cNvPr id="11" name="Text 8"/>
          <p:cNvSpPr/>
          <p:nvPr/>
        </p:nvSpPr>
        <p:spPr>
          <a:xfrm>
            <a:off x="7623929" y="2931319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Technology Stack</a:t>
            </a:r>
            <a:endParaRPr lang="en-US" sz="2150" dirty="0"/>
          </a:p>
        </p:txBody>
      </p:sp>
      <p:sp>
        <p:nvSpPr>
          <p:cNvPr id="12" name="Text 9"/>
          <p:cNvSpPr/>
          <p:nvPr/>
        </p:nvSpPr>
        <p:spPr>
          <a:xfrm>
            <a:off x="7623929" y="3521035"/>
            <a:ext cx="61500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YOLOv8</a:t>
            </a: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– State-of-the-art object detection</a:t>
            </a:r>
            <a:endParaRPr lang="en-US" sz="1900" dirty="0"/>
          </a:p>
        </p:txBody>
      </p:sp>
      <p:sp>
        <p:nvSpPr>
          <p:cNvPr id="13" name="Text 10"/>
          <p:cNvSpPr/>
          <p:nvPr/>
        </p:nvSpPr>
        <p:spPr>
          <a:xfrm>
            <a:off x="7623929" y="4002405"/>
            <a:ext cx="61500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OpenCV</a:t>
            </a: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– High-performance video processing</a:t>
            </a:r>
            <a:endParaRPr lang="en-US" sz="1900" dirty="0"/>
          </a:p>
        </p:txBody>
      </p:sp>
      <p:sp>
        <p:nvSpPr>
          <p:cNvPr id="14" name="Text 11"/>
          <p:cNvSpPr/>
          <p:nvPr/>
        </p:nvSpPr>
        <p:spPr>
          <a:xfrm>
            <a:off x="7623929" y="4483775"/>
            <a:ext cx="61500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ByteTrack</a:t>
            </a: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– Multi-object tracking with persistent IDs</a:t>
            </a:r>
            <a:endParaRPr lang="en-US" sz="1900" dirty="0"/>
          </a:p>
        </p:txBody>
      </p:sp>
      <p:sp>
        <p:nvSpPr>
          <p:cNvPr id="15" name="Text 12"/>
          <p:cNvSpPr/>
          <p:nvPr/>
        </p:nvSpPr>
        <p:spPr>
          <a:xfrm>
            <a:off x="7623929" y="4965144"/>
            <a:ext cx="61500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Gradio</a:t>
            </a: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– Professional dashboard interface</a:t>
            </a:r>
            <a:endParaRPr lang="en-US" sz="1900" dirty="0"/>
          </a:p>
        </p:txBody>
      </p:sp>
      <p:sp>
        <p:nvSpPr>
          <p:cNvPr id="16" name="Text 13"/>
          <p:cNvSpPr/>
          <p:nvPr/>
        </p:nvSpPr>
        <p:spPr>
          <a:xfrm>
            <a:off x="7623929" y="5446514"/>
            <a:ext cx="61500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Python</a:t>
            </a: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– Core development language</a:t>
            </a:r>
            <a:endParaRPr lang="en-US" sz="19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D343979-9815-DB8C-1801-086EC9FDD2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90449" y="7696790"/>
            <a:ext cx="1694985" cy="42671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2469952" y="616148"/>
            <a:ext cx="1100376" cy="339090"/>
          </a:xfrm>
          <a:prstGeom prst="roundRect">
            <a:avLst>
              <a:gd name="adj" fmla="val 17079"/>
            </a:avLst>
          </a:prstGeom>
          <a:noFill/>
          <a:ln w="7620">
            <a:solidFill>
              <a:srgbClr val="A95B95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80918" y="716756"/>
            <a:ext cx="137874" cy="13787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787729" y="675442"/>
            <a:ext cx="671632" cy="2205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A95B95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CHALLENGE</a:t>
            </a:r>
            <a:endParaRPr lang="en-US" sz="1050" dirty="0"/>
          </a:p>
        </p:txBody>
      </p:sp>
      <p:sp>
        <p:nvSpPr>
          <p:cNvPr id="5" name="Text 2"/>
          <p:cNvSpPr/>
          <p:nvPr/>
        </p:nvSpPr>
        <p:spPr>
          <a:xfrm>
            <a:off x="2474098" y="1213432"/>
            <a:ext cx="605587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8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Challenges in Real-Time Video Analytics</a:t>
            </a:r>
            <a:endParaRPr lang="en-US" sz="2800" dirty="0"/>
          </a:p>
        </p:txBody>
      </p:sp>
      <p:sp>
        <p:nvSpPr>
          <p:cNvPr id="6" name="Shape 3"/>
          <p:cNvSpPr/>
          <p:nvPr/>
        </p:nvSpPr>
        <p:spPr>
          <a:xfrm>
            <a:off x="2348474" y="2141343"/>
            <a:ext cx="4759047" cy="2218968"/>
          </a:xfrm>
          <a:prstGeom prst="roundRect">
            <a:avLst>
              <a:gd name="adj" fmla="val 3262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7" name="Shape 4"/>
          <p:cNvSpPr/>
          <p:nvPr/>
        </p:nvSpPr>
        <p:spPr>
          <a:xfrm>
            <a:off x="2474098" y="2367316"/>
            <a:ext cx="516969" cy="516969"/>
          </a:xfrm>
          <a:prstGeom prst="roundRect">
            <a:avLst>
              <a:gd name="adj" fmla="val 17685946"/>
            </a:avLst>
          </a:prstGeom>
          <a:solidFill>
            <a:srgbClr val="A95B95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616258" y="2533996"/>
            <a:ext cx="232648" cy="232648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214975" y="3154361"/>
            <a:ext cx="3527921" cy="11816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24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Unstable Detections</a:t>
            </a:r>
            <a:endParaRPr lang="en-US" sz="2400" dirty="0"/>
          </a:p>
        </p:txBody>
      </p:sp>
      <p:sp>
        <p:nvSpPr>
          <p:cNvPr id="11" name="Shape 7"/>
          <p:cNvSpPr/>
          <p:nvPr/>
        </p:nvSpPr>
        <p:spPr>
          <a:xfrm>
            <a:off x="7408902" y="2141343"/>
            <a:ext cx="4759047" cy="2218968"/>
          </a:xfrm>
          <a:prstGeom prst="roundRect">
            <a:avLst>
              <a:gd name="adj" fmla="val 3262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2" name="Shape 8"/>
          <p:cNvSpPr/>
          <p:nvPr/>
        </p:nvSpPr>
        <p:spPr>
          <a:xfrm>
            <a:off x="7599841" y="2285802"/>
            <a:ext cx="516969" cy="516969"/>
          </a:xfrm>
          <a:prstGeom prst="roundRect">
            <a:avLst>
              <a:gd name="adj" fmla="val 17685946"/>
            </a:avLst>
          </a:prstGeom>
          <a:solidFill>
            <a:srgbClr val="A95B95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742364" y="2419996"/>
            <a:ext cx="232648" cy="232648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8740913" y="3131169"/>
            <a:ext cx="1915001" cy="2393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24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Playback Jitter</a:t>
            </a:r>
            <a:endParaRPr lang="en-US" sz="2400" dirty="0"/>
          </a:p>
        </p:txBody>
      </p:sp>
      <p:sp>
        <p:nvSpPr>
          <p:cNvPr id="16" name="Shape 11"/>
          <p:cNvSpPr/>
          <p:nvPr/>
        </p:nvSpPr>
        <p:spPr>
          <a:xfrm>
            <a:off x="5029378" y="4642246"/>
            <a:ext cx="4759047" cy="1943219"/>
          </a:xfrm>
          <a:prstGeom prst="roundRect">
            <a:avLst>
              <a:gd name="adj" fmla="val 3725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7" name="Shape 12"/>
          <p:cNvSpPr/>
          <p:nvPr/>
        </p:nvSpPr>
        <p:spPr>
          <a:xfrm>
            <a:off x="5239743" y="4813735"/>
            <a:ext cx="516969" cy="516969"/>
          </a:xfrm>
          <a:prstGeom prst="roundRect">
            <a:avLst>
              <a:gd name="adj" fmla="val 17685946"/>
            </a:avLst>
          </a:prstGeom>
          <a:solidFill>
            <a:srgbClr val="A95B95"/>
          </a:solidFill>
          <a:ln/>
        </p:spPr>
        <p:txBody>
          <a:bodyPr/>
          <a:lstStyle/>
          <a:p>
            <a:endParaRPr lang="en-IN" dirty="0"/>
          </a:p>
        </p:txBody>
      </p:sp>
      <p:pic>
        <p:nvPicPr>
          <p:cNvPr id="18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381566" y="4955895"/>
            <a:ext cx="232648" cy="232648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6378358" y="5597603"/>
            <a:ext cx="1915001" cy="2393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24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High Latency</a:t>
            </a:r>
            <a:endParaRPr lang="en-US" sz="2400" dirty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B8DE5F3C-0E59-7661-037A-4500108917B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790449" y="7696790"/>
            <a:ext cx="1694985" cy="42671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375767" y="583168"/>
            <a:ext cx="5582603" cy="4694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50"/>
              </a:lnSpc>
              <a:buNone/>
            </a:pPr>
            <a:r>
              <a:rPr lang="en-US" sz="29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System Architecture Overview</a:t>
            </a:r>
            <a:endParaRPr lang="en-US" sz="2950" dirty="0"/>
          </a:p>
        </p:txBody>
      </p:sp>
      <p:sp>
        <p:nvSpPr>
          <p:cNvPr id="3" name="Text 1"/>
          <p:cNvSpPr/>
          <p:nvPr/>
        </p:nvSpPr>
        <p:spPr>
          <a:xfrm>
            <a:off x="1375767" y="1475184"/>
            <a:ext cx="211217" cy="2640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DAD8E9"/>
                </a:solidFill>
                <a:latin typeface="Prompt Light" pitchFamily="34" charset="0"/>
                <a:ea typeface="Prompt Light" pitchFamily="34" charset="-122"/>
                <a:cs typeface="Prompt Light" pitchFamily="34" charset="-120"/>
              </a:rPr>
              <a:t>01</a:t>
            </a:r>
            <a:endParaRPr lang="en-US" sz="1650" dirty="0"/>
          </a:p>
        </p:txBody>
      </p:sp>
      <p:sp>
        <p:nvSpPr>
          <p:cNvPr id="4" name="Shape 2"/>
          <p:cNvSpPr/>
          <p:nvPr/>
        </p:nvSpPr>
        <p:spPr>
          <a:xfrm>
            <a:off x="1375767" y="1811298"/>
            <a:ext cx="3818692" cy="22860"/>
          </a:xfrm>
          <a:prstGeom prst="rect">
            <a:avLst/>
          </a:prstGeom>
          <a:solidFill>
            <a:srgbClr val="A95B95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Text 3"/>
          <p:cNvSpPr/>
          <p:nvPr/>
        </p:nvSpPr>
        <p:spPr>
          <a:xfrm>
            <a:off x="1375767" y="1962626"/>
            <a:ext cx="2347555" cy="2934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Video Source Input</a:t>
            </a:r>
            <a:endParaRPr lang="en-US" dirty="0"/>
          </a:p>
        </p:txBody>
      </p:sp>
      <p:sp>
        <p:nvSpPr>
          <p:cNvPr id="6" name="Text 4"/>
          <p:cNvSpPr/>
          <p:nvPr/>
        </p:nvSpPr>
        <p:spPr>
          <a:xfrm>
            <a:off x="1375767" y="2382798"/>
            <a:ext cx="3818692" cy="6762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Accept live IP streams (HTTP/RTSP) or local video files (MP4) as input sources.</a:t>
            </a:r>
            <a:endParaRPr lang="en-US" sz="1650" dirty="0"/>
          </a:p>
        </p:txBody>
      </p:sp>
      <p:sp>
        <p:nvSpPr>
          <p:cNvPr id="11" name="Text 9"/>
          <p:cNvSpPr/>
          <p:nvPr/>
        </p:nvSpPr>
        <p:spPr>
          <a:xfrm>
            <a:off x="7209591" y="1460901"/>
            <a:ext cx="211217" cy="2640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DAD8E9"/>
                </a:solidFill>
                <a:latin typeface="Prompt Light" pitchFamily="34" charset="0"/>
                <a:ea typeface="Prompt Light" pitchFamily="34" charset="-122"/>
                <a:cs typeface="Prompt Light" pitchFamily="34" charset="-120"/>
              </a:rPr>
              <a:t>02</a:t>
            </a:r>
            <a:endParaRPr lang="en-US" sz="1650" dirty="0"/>
          </a:p>
        </p:txBody>
      </p:sp>
      <p:sp>
        <p:nvSpPr>
          <p:cNvPr id="12" name="Shape 10"/>
          <p:cNvSpPr/>
          <p:nvPr/>
        </p:nvSpPr>
        <p:spPr>
          <a:xfrm>
            <a:off x="7209472" y="1788438"/>
            <a:ext cx="3818811" cy="22860"/>
          </a:xfrm>
          <a:prstGeom prst="rect">
            <a:avLst/>
          </a:prstGeom>
          <a:solidFill>
            <a:srgbClr val="A95B95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3" name="Text 11"/>
          <p:cNvSpPr/>
          <p:nvPr/>
        </p:nvSpPr>
        <p:spPr>
          <a:xfrm>
            <a:off x="7209472" y="1903387"/>
            <a:ext cx="2434352" cy="2934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Detection &amp; Tracking</a:t>
            </a:r>
            <a:endParaRPr lang="en-US" sz="1800" dirty="0"/>
          </a:p>
        </p:txBody>
      </p:sp>
      <p:sp>
        <p:nvSpPr>
          <p:cNvPr id="14" name="Text 12"/>
          <p:cNvSpPr/>
          <p:nvPr/>
        </p:nvSpPr>
        <p:spPr>
          <a:xfrm>
            <a:off x="7209473" y="2238309"/>
            <a:ext cx="3818811" cy="10144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YOLOv8 object detection combined with ByteTrack for persistent multi-object tracking.</a:t>
            </a:r>
            <a:endParaRPr lang="en-US" sz="1650" dirty="0"/>
          </a:p>
        </p:txBody>
      </p:sp>
      <p:sp>
        <p:nvSpPr>
          <p:cNvPr id="19" name="Text 17"/>
          <p:cNvSpPr/>
          <p:nvPr/>
        </p:nvSpPr>
        <p:spPr>
          <a:xfrm>
            <a:off x="4113541" y="3886738"/>
            <a:ext cx="302342" cy="204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DAD8E9"/>
                </a:solidFill>
                <a:latin typeface="Prompt Light" pitchFamily="34" charset="0"/>
                <a:ea typeface="Prompt Light" pitchFamily="34" charset="-122"/>
                <a:cs typeface="Prompt Light" pitchFamily="34" charset="-120"/>
              </a:rPr>
              <a:t>03</a:t>
            </a:r>
            <a:endParaRPr lang="en-US" sz="1650" dirty="0"/>
          </a:p>
        </p:txBody>
      </p:sp>
      <p:sp>
        <p:nvSpPr>
          <p:cNvPr id="20" name="Shape 18"/>
          <p:cNvSpPr/>
          <p:nvPr/>
        </p:nvSpPr>
        <p:spPr>
          <a:xfrm>
            <a:off x="4113541" y="4203563"/>
            <a:ext cx="5833824" cy="22860"/>
          </a:xfrm>
          <a:prstGeom prst="rect">
            <a:avLst/>
          </a:prstGeom>
          <a:solidFill>
            <a:srgbClr val="A95B95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1" name="Text 19"/>
          <p:cNvSpPr/>
          <p:nvPr/>
        </p:nvSpPr>
        <p:spPr>
          <a:xfrm>
            <a:off x="4113541" y="4338695"/>
            <a:ext cx="2740343" cy="2934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Dashboard Visualisation</a:t>
            </a:r>
            <a:endParaRPr lang="en-US" sz="1800" dirty="0"/>
          </a:p>
        </p:txBody>
      </p:sp>
      <p:sp>
        <p:nvSpPr>
          <p:cNvPr id="22" name="Text 20"/>
          <p:cNvSpPr/>
          <p:nvPr/>
        </p:nvSpPr>
        <p:spPr>
          <a:xfrm>
            <a:off x="4113541" y="4674394"/>
            <a:ext cx="5833824" cy="6762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Real-time display of annotated video feed alongside comprehensive analytics.</a:t>
            </a:r>
            <a:endParaRPr lang="en-US" sz="1650" dirty="0"/>
          </a:p>
        </p:txBody>
      </p:sp>
      <p:sp>
        <p:nvSpPr>
          <p:cNvPr id="23" name="Text 21"/>
          <p:cNvSpPr/>
          <p:nvPr/>
        </p:nvSpPr>
        <p:spPr>
          <a:xfrm>
            <a:off x="1586984" y="5829326"/>
            <a:ext cx="2985968" cy="3520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Core Design Principle</a:t>
            </a:r>
            <a:endParaRPr lang="en-US" sz="2200" dirty="0"/>
          </a:p>
        </p:txBody>
      </p:sp>
      <p:sp>
        <p:nvSpPr>
          <p:cNvPr id="24" name="Text 22"/>
          <p:cNvSpPr/>
          <p:nvPr/>
        </p:nvSpPr>
        <p:spPr>
          <a:xfrm>
            <a:off x="1586984" y="6345770"/>
            <a:ext cx="11561921" cy="6762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sz="1600" dirty="0">
                <a:solidFill>
                  <a:schemeClr val="bg2"/>
                </a:solidFill>
              </a:rPr>
              <a:t>Decouple real-time video streaming from heavy AI inference to ensure smooth, low-latency playback while maintaining reliable object detection.</a:t>
            </a:r>
          </a:p>
          <a:p>
            <a:pPr marL="0" indent="0" algn="l">
              <a:lnSpc>
                <a:spcPts val="2650"/>
              </a:lnSpc>
              <a:buNone/>
            </a:pPr>
            <a:endParaRPr lang="en-US" sz="1650" dirty="0">
              <a:solidFill>
                <a:schemeClr val="bg2"/>
              </a:solidFill>
            </a:endParaRPr>
          </a:p>
        </p:txBody>
      </p:sp>
      <p:sp>
        <p:nvSpPr>
          <p:cNvPr id="25" name="Shape 23"/>
          <p:cNvSpPr/>
          <p:nvPr/>
        </p:nvSpPr>
        <p:spPr>
          <a:xfrm>
            <a:off x="1375766" y="5746671"/>
            <a:ext cx="45719" cy="1206794"/>
          </a:xfrm>
          <a:prstGeom prst="rect">
            <a:avLst/>
          </a:prstGeom>
          <a:solidFill>
            <a:srgbClr val="A95B95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C7C0C522-106E-5370-3FAD-CE05121D51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90449" y="7696790"/>
            <a:ext cx="1694985" cy="42671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189772" y="561479"/>
            <a:ext cx="1328738" cy="285869"/>
          </a:xfrm>
          <a:prstGeom prst="roundRect">
            <a:avLst>
              <a:gd name="adj" fmla="val 17878"/>
            </a:avLst>
          </a:prstGeom>
          <a:solidFill>
            <a:srgbClr val="321A2C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11452" y="643572"/>
            <a:ext cx="121682" cy="12168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463496" y="607080"/>
            <a:ext cx="963811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INPUT PROCESSING</a:t>
            </a:r>
            <a:endParaRPr lang="en-US" sz="950" dirty="0"/>
          </a:p>
        </p:txBody>
      </p:sp>
      <p:sp>
        <p:nvSpPr>
          <p:cNvPr id="5" name="Text 2"/>
          <p:cNvSpPr/>
          <p:nvPr/>
        </p:nvSpPr>
        <p:spPr>
          <a:xfrm>
            <a:off x="1194613" y="1096354"/>
            <a:ext cx="4237077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32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Video Input Handling</a:t>
            </a:r>
            <a:endParaRPr lang="en-US" sz="3200" dirty="0"/>
          </a:p>
        </p:txBody>
      </p:sp>
      <p:sp>
        <p:nvSpPr>
          <p:cNvPr id="6" name="Text 3"/>
          <p:cNvSpPr/>
          <p:nvPr/>
        </p:nvSpPr>
        <p:spPr>
          <a:xfrm>
            <a:off x="3458887" y="1920159"/>
            <a:ext cx="2272070" cy="2533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24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Supported Input Types</a:t>
            </a:r>
            <a:endParaRPr lang="en-US" sz="2400" dirty="0"/>
          </a:p>
        </p:txBody>
      </p:sp>
      <p:sp>
        <p:nvSpPr>
          <p:cNvPr id="7" name="Shape 4"/>
          <p:cNvSpPr/>
          <p:nvPr/>
        </p:nvSpPr>
        <p:spPr>
          <a:xfrm>
            <a:off x="2957213" y="2368607"/>
            <a:ext cx="4536400" cy="1184434"/>
          </a:xfrm>
          <a:prstGeom prst="roundRect">
            <a:avLst>
              <a:gd name="adj" fmla="val 5394"/>
            </a:avLst>
          </a:prstGeom>
          <a:solidFill>
            <a:srgbClr val="0B0C23">
              <a:alpha val="95000"/>
            </a:srgbClr>
          </a:solidFill>
          <a:ln w="15240">
            <a:solidFill>
              <a:srgbClr val="6D4562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8" name="Text 5"/>
          <p:cNvSpPr/>
          <p:nvPr/>
        </p:nvSpPr>
        <p:spPr>
          <a:xfrm>
            <a:off x="3124495" y="2535890"/>
            <a:ext cx="1727002" cy="2110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Live Camera Streams</a:t>
            </a:r>
            <a:endParaRPr lang="en-US" sz="1300" dirty="0"/>
          </a:p>
        </p:txBody>
      </p:sp>
      <p:sp>
        <p:nvSpPr>
          <p:cNvPr id="9" name="Text 6"/>
          <p:cNvSpPr/>
          <p:nvPr/>
        </p:nvSpPr>
        <p:spPr>
          <a:xfrm>
            <a:off x="3124495" y="2899030"/>
            <a:ext cx="4201835" cy="4867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1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HTTP and RTSP protocol support for IP cameras and network video sources with real-time processing capabilities.</a:t>
            </a:r>
            <a:endParaRPr lang="en-US" sz="1150" dirty="0"/>
          </a:p>
        </p:txBody>
      </p:sp>
      <p:sp>
        <p:nvSpPr>
          <p:cNvPr id="10" name="Shape 7"/>
          <p:cNvSpPr/>
          <p:nvPr/>
        </p:nvSpPr>
        <p:spPr>
          <a:xfrm>
            <a:off x="2957213" y="3750537"/>
            <a:ext cx="4536400" cy="1184434"/>
          </a:xfrm>
          <a:prstGeom prst="roundRect">
            <a:avLst>
              <a:gd name="adj" fmla="val 5394"/>
            </a:avLst>
          </a:prstGeom>
          <a:solidFill>
            <a:srgbClr val="0B0C23">
              <a:alpha val="95000"/>
            </a:srgbClr>
          </a:solidFill>
          <a:ln w="15240">
            <a:solidFill>
              <a:srgbClr val="6D4562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1" name="Text 8"/>
          <p:cNvSpPr/>
          <p:nvPr/>
        </p:nvSpPr>
        <p:spPr>
          <a:xfrm>
            <a:off x="3124495" y="3917820"/>
            <a:ext cx="1762601" cy="2110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Recorded Video Files</a:t>
            </a:r>
            <a:endParaRPr lang="en-US" sz="1300" dirty="0"/>
          </a:p>
        </p:txBody>
      </p:sp>
      <p:sp>
        <p:nvSpPr>
          <p:cNvPr id="12" name="Text 9"/>
          <p:cNvSpPr/>
          <p:nvPr/>
        </p:nvSpPr>
        <p:spPr>
          <a:xfrm>
            <a:off x="3124495" y="4280961"/>
            <a:ext cx="4201835" cy="4867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1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Local MP4 file playback with sequential frame reading optimised for consistent processing.</a:t>
            </a:r>
            <a:endParaRPr lang="en-US" sz="1150" dirty="0"/>
          </a:p>
        </p:txBody>
      </p:sp>
      <p:sp>
        <p:nvSpPr>
          <p:cNvPr id="13" name="Text 10"/>
          <p:cNvSpPr/>
          <p:nvPr/>
        </p:nvSpPr>
        <p:spPr>
          <a:xfrm>
            <a:off x="1041081" y="5287498"/>
            <a:ext cx="2360652" cy="2533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24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Smart Source Detection</a:t>
            </a:r>
            <a:endParaRPr lang="en-US" sz="2400" dirty="0"/>
          </a:p>
        </p:txBody>
      </p:sp>
      <p:sp>
        <p:nvSpPr>
          <p:cNvPr id="14" name="Text 11"/>
          <p:cNvSpPr/>
          <p:nvPr/>
        </p:nvSpPr>
        <p:spPr>
          <a:xfrm>
            <a:off x="1023460" y="5604618"/>
            <a:ext cx="4536400" cy="2433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sz="11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Automatic input type identification upon connection</a:t>
            </a:r>
            <a:endParaRPr lang="en-US" sz="1150" dirty="0"/>
          </a:p>
        </p:txBody>
      </p:sp>
      <p:sp>
        <p:nvSpPr>
          <p:cNvPr id="15" name="Text 12"/>
          <p:cNvSpPr/>
          <p:nvPr/>
        </p:nvSpPr>
        <p:spPr>
          <a:xfrm>
            <a:off x="3039428" y="5411033"/>
            <a:ext cx="4536400" cy="2433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1900"/>
              </a:lnSpc>
              <a:buSzPct val="100000"/>
            </a:pPr>
            <a:endParaRPr lang="en-US" sz="1150" dirty="0"/>
          </a:p>
        </p:txBody>
      </p:sp>
      <p:sp>
        <p:nvSpPr>
          <p:cNvPr id="16" name="Text 13"/>
          <p:cNvSpPr/>
          <p:nvPr/>
        </p:nvSpPr>
        <p:spPr>
          <a:xfrm>
            <a:off x="1027330" y="5865228"/>
            <a:ext cx="4536400" cy="2433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sz="11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Real-time mode indicator displayed on dashboard interface</a:t>
            </a:r>
            <a:endParaRPr lang="en-US" sz="1150" dirty="0"/>
          </a:p>
        </p:txBody>
      </p:sp>
      <p:pic>
        <p:nvPicPr>
          <p:cNvPr id="17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35479" y="439517"/>
            <a:ext cx="4237078" cy="4237078"/>
          </a:xfrm>
          <a:prstGeom prst="rect">
            <a:avLst/>
          </a:prstGeom>
        </p:spPr>
      </p:pic>
      <p:sp>
        <p:nvSpPr>
          <p:cNvPr id="18" name="Text 14"/>
          <p:cNvSpPr/>
          <p:nvPr/>
        </p:nvSpPr>
        <p:spPr>
          <a:xfrm>
            <a:off x="5524667" y="5326884"/>
            <a:ext cx="2860238" cy="2533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2400" dirty="0">
                <a:solidFill>
                  <a:srgbClr val="C6BFEE"/>
                </a:solidFill>
                <a:latin typeface="Prompt Medium" pitchFamily="34" charset="0"/>
                <a:cs typeface="Prompt Medium" pitchFamily="34" charset="-120"/>
              </a:rPr>
              <a:t>Buffer</a:t>
            </a:r>
            <a:r>
              <a:rPr lang="en-US" sz="15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 </a:t>
            </a:r>
            <a:r>
              <a:rPr lang="en-US" sz="2400" dirty="0">
                <a:solidFill>
                  <a:srgbClr val="C6BFEE"/>
                </a:solidFill>
                <a:latin typeface="Prompt Medium" pitchFamily="34" charset="0"/>
                <a:cs typeface="Prompt Medium" pitchFamily="34" charset="-120"/>
              </a:rPr>
              <a:t>Management</a:t>
            </a:r>
            <a:r>
              <a:rPr lang="en-US" sz="15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 </a:t>
            </a:r>
            <a:r>
              <a:rPr lang="en-US" sz="2400" dirty="0">
                <a:solidFill>
                  <a:srgbClr val="C6BFEE"/>
                </a:solidFill>
                <a:latin typeface="Prompt Medium" pitchFamily="34" charset="0"/>
                <a:cs typeface="Prompt Medium" pitchFamily="34" charset="-120"/>
              </a:rPr>
              <a:t>Strategy</a:t>
            </a:r>
          </a:p>
        </p:txBody>
      </p:sp>
      <p:sp>
        <p:nvSpPr>
          <p:cNvPr id="19" name="Text 15"/>
          <p:cNvSpPr/>
          <p:nvPr/>
        </p:nvSpPr>
        <p:spPr>
          <a:xfrm>
            <a:off x="5524667" y="5630476"/>
            <a:ext cx="3644146" cy="4867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15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Live streams:</a:t>
            </a:r>
            <a:r>
              <a:rPr lang="en-US" sz="11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Discard outdated frames to always process the most recent data, preventing lag accumulation.</a:t>
            </a:r>
            <a:endParaRPr lang="en-US" sz="1150" dirty="0"/>
          </a:p>
        </p:txBody>
      </p:sp>
      <p:sp>
        <p:nvSpPr>
          <p:cNvPr id="20" name="Text 16"/>
          <p:cNvSpPr/>
          <p:nvPr/>
        </p:nvSpPr>
        <p:spPr>
          <a:xfrm>
            <a:off x="5524667" y="6254006"/>
            <a:ext cx="3644146" cy="4867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15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Local videos:</a:t>
            </a:r>
            <a:r>
              <a:rPr lang="en-US" sz="11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Sequential frame reading with controlled buffer to ensure smooth playback without frame skipping.</a:t>
            </a:r>
            <a:endParaRPr lang="en-US" sz="1150" dirty="0"/>
          </a:p>
        </p:txBody>
      </p:sp>
      <p:sp>
        <p:nvSpPr>
          <p:cNvPr id="21" name="Text 17"/>
          <p:cNvSpPr/>
          <p:nvPr/>
        </p:nvSpPr>
        <p:spPr>
          <a:xfrm>
            <a:off x="5524667" y="6877536"/>
            <a:ext cx="3644146" cy="4867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1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This intelligent approach prevents lag, delay, and frame backlog across different input sources.</a:t>
            </a:r>
            <a:endParaRPr lang="en-US" sz="1150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01C21D62-F69A-13A7-FEF8-56848D15FC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90449" y="7696790"/>
            <a:ext cx="1694985" cy="42671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421445" y="856596"/>
            <a:ext cx="5369004" cy="4191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6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YOLOv8 Object Detection Model</a:t>
            </a:r>
            <a:endParaRPr lang="en-US" sz="2600" dirty="0"/>
          </a:p>
        </p:txBody>
      </p:sp>
      <p:sp>
        <p:nvSpPr>
          <p:cNvPr id="4" name="Text 1"/>
          <p:cNvSpPr/>
          <p:nvPr/>
        </p:nvSpPr>
        <p:spPr>
          <a:xfrm>
            <a:off x="6458598" y="1748221"/>
            <a:ext cx="2646640" cy="3143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Model Characteristics</a:t>
            </a:r>
            <a:endParaRPr lang="en-US" sz="1950" dirty="0"/>
          </a:p>
        </p:txBody>
      </p:sp>
      <p:sp>
        <p:nvSpPr>
          <p:cNvPr id="5" name="Text 2"/>
          <p:cNvSpPr/>
          <p:nvPr/>
        </p:nvSpPr>
        <p:spPr>
          <a:xfrm>
            <a:off x="6146363" y="2213253"/>
            <a:ext cx="3682008" cy="6034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Single-stage, real-time object detector optimised for speed</a:t>
            </a:r>
            <a:endParaRPr lang="en-US" sz="1450" dirty="0"/>
          </a:p>
        </p:txBody>
      </p:sp>
      <p:sp>
        <p:nvSpPr>
          <p:cNvPr id="6" name="Text 3"/>
          <p:cNvSpPr/>
          <p:nvPr/>
        </p:nvSpPr>
        <p:spPr>
          <a:xfrm>
            <a:off x="6146363" y="2882622"/>
            <a:ext cx="3682008" cy="6034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Pre-trained on COCO dataset with 80+ object classes</a:t>
            </a:r>
            <a:endParaRPr lang="en-US" sz="1450" dirty="0"/>
          </a:p>
        </p:txBody>
      </p:sp>
      <p:sp>
        <p:nvSpPr>
          <p:cNvPr id="7" name="Text 4"/>
          <p:cNvSpPr/>
          <p:nvPr/>
        </p:nvSpPr>
        <p:spPr>
          <a:xfrm>
            <a:off x="6146363" y="3551992"/>
            <a:ext cx="3682008" cy="6034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Balanced architecture for speed and accuracy trade-offs</a:t>
            </a:r>
            <a:endParaRPr lang="en-US" sz="1450" dirty="0"/>
          </a:p>
        </p:txBody>
      </p:sp>
      <p:sp>
        <p:nvSpPr>
          <p:cNvPr id="8" name="Text 5"/>
          <p:cNvSpPr/>
          <p:nvPr/>
        </p:nvSpPr>
        <p:spPr>
          <a:xfrm>
            <a:off x="6146363" y="4221361"/>
            <a:ext cx="3682008" cy="6034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Excellent person detection capabilities for surveillance</a:t>
            </a:r>
            <a:endParaRPr lang="en-US" sz="1450" dirty="0"/>
          </a:p>
        </p:txBody>
      </p:sp>
      <p:sp>
        <p:nvSpPr>
          <p:cNvPr id="9" name="Text 6"/>
          <p:cNvSpPr/>
          <p:nvPr/>
        </p:nvSpPr>
        <p:spPr>
          <a:xfrm>
            <a:off x="6146363" y="4890730"/>
            <a:ext cx="3682008" cy="6034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Seamless integration with downstream tracking systems</a:t>
            </a:r>
            <a:endParaRPr lang="en-US" sz="1450" dirty="0"/>
          </a:p>
        </p:txBody>
      </p:sp>
      <p:sp>
        <p:nvSpPr>
          <p:cNvPr id="10" name="Text 7"/>
          <p:cNvSpPr/>
          <p:nvPr/>
        </p:nvSpPr>
        <p:spPr>
          <a:xfrm>
            <a:off x="10296049" y="1828205"/>
            <a:ext cx="3682008" cy="6222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850"/>
              </a:lnSpc>
              <a:buNone/>
            </a:pPr>
            <a:r>
              <a:rPr lang="en-US" sz="48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80+</a:t>
            </a:r>
            <a:endParaRPr lang="en-US" sz="4850" dirty="0"/>
          </a:p>
        </p:txBody>
      </p:sp>
      <p:sp>
        <p:nvSpPr>
          <p:cNvPr id="11" name="Text 8"/>
          <p:cNvSpPr/>
          <p:nvPr/>
        </p:nvSpPr>
        <p:spPr>
          <a:xfrm>
            <a:off x="11089481" y="2685931"/>
            <a:ext cx="2095143" cy="261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r>
              <a:rPr lang="en-US" sz="16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Object Classes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10296049" y="3136344"/>
            <a:ext cx="3682008" cy="6034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14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Comprehensive detection across diverse object categories</a:t>
            </a:r>
            <a:endParaRPr lang="en-US" sz="1450" dirty="0"/>
          </a:p>
        </p:txBody>
      </p:sp>
      <p:sp>
        <p:nvSpPr>
          <p:cNvPr id="13" name="Text 10"/>
          <p:cNvSpPr/>
          <p:nvPr/>
        </p:nvSpPr>
        <p:spPr>
          <a:xfrm>
            <a:off x="10296049" y="4211003"/>
            <a:ext cx="3682008" cy="6222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850"/>
              </a:lnSpc>
              <a:buNone/>
            </a:pPr>
            <a:r>
              <a:rPr lang="en-US" sz="48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30</a:t>
            </a:r>
            <a:endParaRPr lang="en-US" sz="4850" dirty="0"/>
          </a:p>
        </p:txBody>
      </p:sp>
      <p:sp>
        <p:nvSpPr>
          <p:cNvPr id="14" name="Text 11"/>
          <p:cNvSpPr/>
          <p:nvPr/>
        </p:nvSpPr>
        <p:spPr>
          <a:xfrm>
            <a:off x="11089481" y="5068729"/>
            <a:ext cx="2095143" cy="261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r>
              <a:rPr lang="en-US" sz="16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FPS Capability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10296049" y="5519142"/>
            <a:ext cx="3682008" cy="301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14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Real-time inference on standard hardware</a:t>
            </a:r>
            <a:endParaRPr lang="en-US" sz="1450" dirty="0"/>
          </a:p>
        </p:txBody>
      </p:sp>
      <p:sp>
        <p:nvSpPr>
          <p:cNvPr id="16" name="Text 13"/>
          <p:cNvSpPr/>
          <p:nvPr/>
        </p:nvSpPr>
        <p:spPr>
          <a:xfrm>
            <a:off x="6579220" y="6481379"/>
            <a:ext cx="7398837" cy="12068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Confidence and IOU thresholds are carefully tuned for real-world surveillance scenarios, balancing detection sensitivity with false positive suppression.</a:t>
            </a:r>
            <a:endParaRPr lang="en-US" sz="145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52EF088-EC46-5DBB-CEBA-C0F562F763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90449" y="7696790"/>
            <a:ext cx="1694985" cy="42671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3739012-8756-8BA8-705D-184E78B8B5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966" y="217449"/>
            <a:ext cx="6062546" cy="779470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649611" y="713422"/>
            <a:ext cx="1168479" cy="393859"/>
          </a:xfrm>
          <a:prstGeom prst="roundRect">
            <a:avLst>
              <a:gd name="adj" fmla="val 17193"/>
            </a:avLst>
          </a:prstGeom>
          <a:noFill/>
          <a:ln w="7620">
            <a:solidFill>
              <a:srgbClr val="A95B95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78079" y="829747"/>
            <a:ext cx="161211" cy="16121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019895" y="781407"/>
            <a:ext cx="669727" cy="2578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A95B95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TRACKING</a:t>
            </a:r>
            <a:endParaRPr lang="en-US" sz="1250" dirty="0"/>
          </a:p>
        </p:txBody>
      </p:sp>
      <p:sp>
        <p:nvSpPr>
          <p:cNvPr id="5" name="Text 2"/>
          <p:cNvSpPr/>
          <p:nvPr/>
        </p:nvSpPr>
        <p:spPr>
          <a:xfrm>
            <a:off x="1649611" y="1187887"/>
            <a:ext cx="6445806" cy="4477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00"/>
              </a:lnSpc>
              <a:buNone/>
            </a:pPr>
            <a:r>
              <a:rPr lang="en-US" sz="28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Multi-Object Tracking with ByteTrack</a:t>
            </a:r>
            <a:endParaRPr lang="en-US" sz="28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49611" y="1937980"/>
            <a:ext cx="503753" cy="50375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649611" y="2693551"/>
            <a:ext cx="3051215" cy="2799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Unique Identity Assignment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1649611" y="3094315"/>
            <a:ext cx="3609142" cy="12896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Each detected object receives a persistent, unique ID that remains consistent throughout its lifecycle in the video stream, enabling reliable object-level analysis.</a:t>
            </a:r>
            <a:endParaRPr lang="en-US" sz="15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510570" y="1937980"/>
            <a:ext cx="503753" cy="503753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5510570" y="2693551"/>
            <a:ext cx="2546033" cy="2799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Cross-Frame Continuity</a:t>
            </a:r>
            <a:endParaRPr lang="en-US" sz="1750" dirty="0"/>
          </a:p>
        </p:txBody>
      </p:sp>
      <p:sp>
        <p:nvSpPr>
          <p:cNvPr id="11" name="Text 6"/>
          <p:cNvSpPr/>
          <p:nvPr/>
        </p:nvSpPr>
        <p:spPr>
          <a:xfrm>
            <a:off x="5510570" y="3094315"/>
            <a:ext cx="3609142" cy="12896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Maintains object identity across consecutive frames even during occlusions or temporary detection failures, ensuring continuous tracking paths.</a:t>
            </a:r>
            <a:endParaRPr lang="en-US" sz="15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371528" y="1937980"/>
            <a:ext cx="503753" cy="503753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9371528" y="2693551"/>
            <a:ext cx="2239328" cy="2799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Historical Context</a:t>
            </a:r>
            <a:endParaRPr lang="en-US" sz="1750" dirty="0"/>
          </a:p>
        </p:txBody>
      </p:sp>
      <p:sp>
        <p:nvSpPr>
          <p:cNvPr id="14" name="Text 8"/>
          <p:cNvSpPr/>
          <p:nvPr/>
        </p:nvSpPr>
        <p:spPr>
          <a:xfrm>
            <a:off x="9371528" y="3094315"/>
            <a:ext cx="3609142" cy="9672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Enables comprehensive object-level history tracking, supporting temporal reasoning and behavioural pattern analysis over time.</a:t>
            </a:r>
            <a:endParaRPr lang="en-US" sz="1550" dirty="0"/>
          </a:p>
        </p:txBody>
      </p:sp>
      <p:sp>
        <p:nvSpPr>
          <p:cNvPr id="15" name="Shape 9"/>
          <p:cNvSpPr/>
          <p:nvPr/>
        </p:nvSpPr>
        <p:spPr>
          <a:xfrm>
            <a:off x="1649611" y="4711444"/>
            <a:ext cx="11331059" cy="32742"/>
          </a:xfrm>
          <a:prstGeom prst="rect">
            <a:avLst/>
          </a:prstGeom>
          <a:solidFill>
            <a:srgbClr val="DAD8E9">
              <a:alpha val="50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6" name="Text 10"/>
          <p:cNvSpPr/>
          <p:nvPr/>
        </p:nvSpPr>
        <p:spPr>
          <a:xfrm>
            <a:off x="1649611" y="5046464"/>
            <a:ext cx="2844879" cy="3358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Why Tracking Matters</a:t>
            </a:r>
            <a:endParaRPr lang="en-US" sz="2100" dirty="0"/>
          </a:p>
        </p:txBody>
      </p:sp>
      <p:sp>
        <p:nvSpPr>
          <p:cNvPr id="17" name="Text 11"/>
          <p:cNvSpPr/>
          <p:nvPr/>
        </p:nvSpPr>
        <p:spPr>
          <a:xfrm>
            <a:off x="1649611" y="5886093"/>
            <a:ext cx="2365296" cy="2799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Prevents ID Switching</a:t>
            </a:r>
            <a:endParaRPr lang="en-US" sz="1750" dirty="0"/>
          </a:p>
        </p:txBody>
      </p:sp>
      <p:sp>
        <p:nvSpPr>
          <p:cNvPr id="18" name="Text 12"/>
          <p:cNvSpPr/>
          <p:nvPr/>
        </p:nvSpPr>
        <p:spPr>
          <a:xfrm>
            <a:off x="1649611" y="6367463"/>
            <a:ext cx="3409712" cy="9672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Eliminates the confusion of objects swapping identities during interactions or crossovers.</a:t>
            </a:r>
            <a:endParaRPr lang="en-US" sz="1550" dirty="0"/>
          </a:p>
        </p:txBody>
      </p:sp>
      <p:sp>
        <p:nvSpPr>
          <p:cNvPr id="19" name="Text 13"/>
          <p:cNvSpPr/>
          <p:nvPr/>
        </p:nvSpPr>
        <p:spPr>
          <a:xfrm>
            <a:off x="5558671" y="5886093"/>
            <a:ext cx="2239328" cy="2799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Temporal Reasoning</a:t>
            </a:r>
            <a:endParaRPr lang="en-US" sz="1750" dirty="0"/>
          </a:p>
        </p:txBody>
      </p:sp>
      <p:sp>
        <p:nvSpPr>
          <p:cNvPr id="20" name="Text 14"/>
          <p:cNvSpPr/>
          <p:nvPr/>
        </p:nvSpPr>
        <p:spPr>
          <a:xfrm>
            <a:off x="5558671" y="6367463"/>
            <a:ext cx="3409712" cy="9672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Allows analysis of object behaviour patterns and movement trajectories over extended periods.</a:t>
            </a:r>
            <a:endParaRPr lang="en-US" sz="1550" dirty="0"/>
          </a:p>
        </p:txBody>
      </p:sp>
      <p:sp>
        <p:nvSpPr>
          <p:cNvPr id="21" name="Text 15"/>
          <p:cNvSpPr/>
          <p:nvPr/>
        </p:nvSpPr>
        <p:spPr>
          <a:xfrm>
            <a:off x="9467731" y="5886093"/>
            <a:ext cx="2283857" cy="2799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Per-Object Inference</a:t>
            </a:r>
            <a:endParaRPr lang="en-US" sz="1750" dirty="0"/>
          </a:p>
        </p:txBody>
      </p:sp>
      <p:sp>
        <p:nvSpPr>
          <p:cNvPr id="22" name="Text 16"/>
          <p:cNvSpPr/>
          <p:nvPr/>
        </p:nvSpPr>
        <p:spPr>
          <a:xfrm>
            <a:off x="9467731" y="6367463"/>
            <a:ext cx="3527941" cy="9672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Supports static versus moving object classification and dwell-time analytics for each tracked entity.</a:t>
            </a:r>
            <a:endParaRPr lang="en-US" sz="1550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F0CB9165-7A9C-E1D2-FD5B-F5FA6EBC0EF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790449" y="7696790"/>
            <a:ext cx="1694985" cy="42671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772841" y="476510"/>
            <a:ext cx="5464373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8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Temporal Inference &amp; Stabilization Logic</a:t>
            </a:r>
            <a:endParaRPr lang="en-US" sz="28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4462" y="987925"/>
            <a:ext cx="5045608" cy="504560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055406" y="1168956"/>
            <a:ext cx="2636639" cy="2599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24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Majority Voting Approach</a:t>
            </a:r>
            <a:endParaRPr lang="en-US" sz="2400" dirty="0"/>
          </a:p>
        </p:txBody>
      </p:sp>
      <p:sp>
        <p:nvSpPr>
          <p:cNvPr id="5" name="Text 2"/>
          <p:cNvSpPr/>
          <p:nvPr/>
        </p:nvSpPr>
        <p:spPr>
          <a:xfrm>
            <a:off x="7047904" y="1475171"/>
            <a:ext cx="4653201" cy="4991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Rather than trusting single-frame detections, the system implements a sophisticated temporal reasoning mechanism:</a:t>
            </a:r>
            <a:endParaRPr lang="en-US" sz="12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9082" y="2355250"/>
            <a:ext cx="676421" cy="102640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991475" y="2415421"/>
            <a:ext cx="1743194" cy="2166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History Maintenance</a:t>
            </a:r>
            <a:endParaRPr lang="en-US" dirty="0"/>
          </a:p>
        </p:txBody>
      </p:sp>
      <p:sp>
        <p:nvSpPr>
          <p:cNvPr id="8" name="Text 4"/>
          <p:cNvSpPr/>
          <p:nvPr/>
        </p:nvSpPr>
        <p:spPr>
          <a:xfrm>
            <a:off x="7991475" y="2697599"/>
            <a:ext cx="3717131" cy="4991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6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Maintain a rolling window of detected object classes for each tracked entity across multiple frames.</a:t>
            </a:r>
            <a:endParaRPr lang="en-US" sz="16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42539" y="3560314"/>
            <a:ext cx="680899" cy="1033195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0670739" y="3643086"/>
            <a:ext cx="1733550" cy="2166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Majority Consensus</a:t>
            </a:r>
            <a:endParaRPr lang="en-US" dirty="0"/>
          </a:p>
        </p:txBody>
      </p:sp>
      <p:sp>
        <p:nvSpPr>
          <p:cNvPr id="11" name="Text 6"/>
          <p:cNvSpPr/>
          <p:nvPr/>
        </p:nvSpPr>
        <p:spPr>
          <a:xfrm>
            <a:off x="10670739" y="3921548"/>
            <a:ext cx="3717131" cy="4991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6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Apply majority voting logic across the temporal window to determine the most likely classification.</a:t>
            </a:r>
            <a:endParaRPr lang="en-US" sz="160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59081" y="4782860"/>
            <a:ext cx="676422" cy="1026401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991475" y="4782860"/>
            <a:ext cx="1733550" cy="2166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Noise Filtering</a:t>
            </a:r>
            <a:endParaRPr lang="en-US" dirty="0"/>
          </a:p>
        </p:txBody>
      </p:sp>
      <p:sp>
        <p:nvSpPr>
          <p:cNvPr id="14" name="Text 8"/>
          <p:cNvSpPr/>
          <p:nvPr/>
        </p:nvSpPr>
        <p:spPr>
          <a:xfrm>
            <a:off x="7983974" y="5035271"/>
            <a:ext cx="3717131" cy="4991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6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Automatically ignore short-lived false detections and classification flickers in the output.</a:t>
            </a:r>
            <a:endParaRPr lang="en-US" sz="1600" dirty="0"/>
          </a:p>
        </p:txBody>
      </p:sp>
      <p:sp>
        <p:nvSpPr>
          <p:cNvPr id="15" name="Shape 9"/>
          <p:cNvSpPr/>
          <p:nvPr/>
        </p:nvSpPr>
        <p:spPr>
          <a:xfrm>
            <a:off x="2929295" y="6161603"/>
            <a:ext cx="4307919" cy="1635681"/>
          </a:xfrm>
          <a:prstGeom prst="roundRect">
            <a:avLst>
              <a:gd name="adj" fmla="val 4006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6" name="Text 10"/>
          <p:cNvSpPr/>
          <p:nvPr/>
        </p:nvSpPr>
        <p:spPr>
          <a:xfrm>
            <a:off x="3092887" y="6325195"/>
            <a:ext cx="1978343" cy="2166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Static Object Detection</a:t>
            </a:r>
            <a:endParaRPr lang="en-US" sz="1350" dirty="0"/>
          </a:p>
        </p:txBody>
      </p:sp>
      <p:sp>
        <p:nvSpPr>
          <p:cNvPr id="17" name="Text 11"/>
          <p:cNvSpPr/>
          <p:nvPr/>
        </p:nvSpPr>
        <p:spPr>
          <a:xfrm>
            <a:off x="3092887" y="6635472"/>
            <a:ext cx="3980736" cy="7486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4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Compare bounding box positions across consecutive frames. If total movement falls below a calibrated threshold, classify the object as </a:t>
            </a:r>
            <a:r>
              <a:rPr lang="en-US" sz="1400" i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static</a:t>
            </a:r>
            <a:r>
              <a:rPr lang="en-US" sz="14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for analytics purposes.</a:t>
            </a:r>
            <a:endParaRPr lang="en-US" sz="1400" dirty="0"/>
          </a:p>
        </p:txBody>
      </p:sp>
      <p:sp>
        <p:nvSpPr>
          <p:cNvPr id="18" name="Shape 12"/>
          <p:cNvSpPr/>
          <p:nvPr/>
        </p:nvSpPr>
        <p:spPr>
          <a:xfrm>
            <a:off x="7393186" y="6161603"/>
            <a:ext cx="4307919" cy="1635681"/>
          </a:xfrm>
          <a:prstGeom prst="roundRect">
            <a:avLst>
              <a:gd name="adj" fmla="val 4006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9" name="Text 13"/>
          <p:cNvSpPr/>
          <p:nvPr/>
        </p:nvSpPr>
        <p:spPr>
          <a:xfrm>
            <a:off x="7556778" y="6325195"/>
            <a:ext cx="1733550" cy="2166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Benefits</a:t>
            </a:r>
            <a:endParaRPr lang="en-US" sz="1350" dirty="0"/>
          </a:p>
        </p:txBody>
      </p:sp>
      <p:sp>
        <p:nvSpPr>
          <p:cNvPr id="20" name="Text 14"/>
          <p:cNvSpPr/>
          <p:nvPr/>
        </p:nvSpPr>
        <p:spPr>
          <a:xfrm>
            <a:off x="7556778" y="6635472"/>
            <a:ext cx="3980736" cy="9982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4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This temporal approach dramatically </a:t>
            </a:r>
            <a:r>
              <a:rPr lang="en-US" sz="140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reduces flickering, jitter, and classification instability</a:t>
            </a:r>
            <a:r>
              <a:rPr lang="en-US" sz="14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, producing smooth, professional-grade detection results.</a:t>
            </a:r>
            <a:endParaRPr lang="en-US" sz="140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A2BE2DAD-34A9-A37B-95A1-A9149F6BF34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684777" y="7633692"/>
            <a:ext cx="1945624" cy="48980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890474" y="439203"/>
            <a:ext cx="1180981" cy="299680"/>
          </a:xfrm>
          <a:prstGeom prst="roundRect">
            <a:avLst>
              <a:gd name="adj" fmla="val 17880"/>
            </a:avLst>
          </a:prstGeom>
          <a:solidFill>
            <a:srgbClr val="321A2C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70127" y="525285"/>
            <a:ext cx="127516" cy="12751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177295" y="486947"/>
            <a:ext cx="798552" cy="2041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PERFORMANCE</a:t>
            </a:r>
            <a:endParaRPr lang="en-US" sz="1000" dirty="0"/>
          </a:p>
        </p:txBody>
      </p:sp>
      <p:sp>
        <p:nvSpPr>
          <p:cNvPr id="5" name="Text 2"/>
          <p:cNvSpPr/>
          <p:nvPr/>
        </p:nvSpPr>
        <p:spPr>
          <a:xfrm>
            <a:off x="2832259" y="1057751"/>
            <a:ext cx="466856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System Performance Optimisation</a:t>
            </a:r>
            <a:endParaRPr lang="en-US" sz="2800" dirty="0"/>
          </a:p>
        </p:txBody>
      </p:sp>
      <p:sp>
        <p:nvSpPr>
          <p:cNvPr id="6" name="Shape 3"/>
          <p:cNvSpPr/>
          <p:nvPr/>
        </p:nvSpPr>
        <p:spPr>
          <a:xfrm>
            <a:off x="2832259" y="3116223"/>
            <a:ext cx="8965883" cy="22860"/>
          </a:xfrm>
          <a:prstGeom prst="roundRect">
            <a:avLst>
              <a:gd name="adj" fmla="val 292995"/>
            </a:avLst>
          </a:prstGeom>
          <a:solidFill>
            <a:srgbClr val="6D4562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7" name="Shape 4"/>
          <p:cNvSpPr/>
          <p:nvPr/>
        </p:nvSpPr>
        <p:spPr>
          <a:xfrm>
            <a:off x="5012293" y="2637889"/>
            <a:ext cx="22860" cy="478393"/>
          </a:xfrm>
          <a:prstGeom prst="roundRect">
            <a:avLst>
              <a:gd name="adj" fmla="val 292995"/>
            </a:avLst>
          </a:prstGeom>
          <a:solidFill>
            <a:srgbClr val="6D4562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8" name="Shape 5"/>
          <p:cNvSpPr/>
          <p:nvPr/>
        </p:nvSpPr>
        <p:spPr>
          <a:xfrm>
            <a:off x="4844415" y="2936855"/>
            <a:ext cx="358735" cy="358735"/>
          </a:xfrm>
          <a:prstGeom prst="roundRect">
            <a:avLst>
              <a:gd name="adj" fmla="val 18671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9" name="Text 6"/>
          <p:cNvSpPr/>
          <p:nvPr/>
        </p:nvSpPr>
        <p:spPr>
          <a:xfrm>
            <a:off x="4917460" y="2983290"/>
            <a:ext cx="212527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6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1</a:t>
            </a:r>
            <a:endParaRPr lang="en-US" sz="1650" dirty="0"/>
          </a:p>
        </p:txBody>
      </p:sp>
      <p:sp>
        <p:nvSpPr>
          <p:cNvPr id="10" name="Text 7"/>
          <p:cNvSpPr/>
          <p:nvPr/>
        </p:nvSpPr>
        <p:spPr>
          <a:xfrm>
            <a:off x="3961209" y="1651278"/>
            <a:ext cx="2125385" cy="221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16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Frame Skipping Strategy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2991683" y="1968341"/>
            <a:ext cx="4064437" cy="5100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14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Detection inference executes every </a:t>
            </a:r>
            <a:r>
              <a:rPr lang="en-US" sz="1400" i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N</a:t>
            </a:r>
            <a:r>
              <a:rPr lang="en-US" sz="14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frames rather than on every single frame, significantly reducing computational load.</a:t>
            </a:r>
            <a:endParaRPr lang="en-US" sz="1400" dirty="0"/>
          </a:p>
        </p:txBody>
      </p:sp>
      <p:sp>
        <p:nvSpPr>
          <p:cNvPr id="12" name="Shape 9"/>
          <p:cNvSpPr/>
          <p:nvPr/>
        </p:nvSpPr>
        <p:spPr>
          <a:xfrm>
            <a:off x="7303532" y="3116163"/>
            <a:ext cx="22860" cy="478393"/>
          </a:xfrm>
          <a:prstGeom prst="roundRect">
            <a:avLst>
              <a:gd name="adj" fmla="val 292995"/>
            </a:avLst>
          </a:prstGeom>
          <a:solidFill>
            <a:srgbClr val="6D4562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3" name="Shape 10"/>
          <p:cNvSpPr/>
          <p:nvPr/>
        </p:nvSpPr>
        <p:spPr>
          <a:xfrm>
            <a:off x="7135654" y="2936855"/>
            <a:ext cx="358735" cy="358735"/>
          </a:xfrm>
          <a:prstGeom prst="roundRect">
            <a:avLst>
              <a:gd name="adj" fmla="val 18671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4" name="Text 11"/>
          <p:cNvSpPr/>
          <p:nvPr/>
        </p:nvSpPr>
        <p:spPr>
          <a:xfrm>
            <a:off x="7208699" y="2983290"/>
            <a:ext cx="212527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6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2</a:t>
            </a:r>
            <a:endParaRPr lang="en-US" sz="1650" dirty="0"/>
          </a:p>
        </p:txBody>
      </p:sp>
      <p:sp>
        <p:nvSpPr>
          <p:cNvPr id="15" name="Text 12"/>
          <p:cNvSpPr/>
          <p:nvPr/>
        </p:nvSpPr>
        <p:spPr>
          <a:xfrm>
            <a:off x="6429137" y="3754041"/>
            <a:ext cx="1771888" cy="221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Result Caching</a:t>
            </a:r>
            <a:endParaRPr lang="en-US" dirty="0"/>
          </a:p>
        </p:txBody>
      </p:sp>
      <p:sp>
        <p:nvSpPr>
          <p:cNvPr id="16" name="Text 13"/>
          <p:cNvSpPr/>
          <p:nvPr/>
        </p:nvSpPr>
        <p:spPr>
          <a:xfrm>
            <a:off x="5282922" y="4071104"/>
            <a:ext cx="4064437" cy="5100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The most recent detection results are reused and interpolated between inference cycles, maintaining visual continuity.</a:t>
            </a:r>
            <a:endParaRPr lang="en-US" dirty="0"/>
          </a:p>
        </p:txBody>
      </p:sp>
      <p:sp>
        <p:nvSpPr>
          <p:cNvPr id="17" name="Shape 14"/>
          <p:cNvSpPr/>
          <p:nvPr/>
        </p:nvSpPr>
        <p:spPr>
          <a:xfrm>
            <a:off x="9594890" y="2637889"/>
            <a:ext cx="22860" cy="478393"/>
          </a:xfrm>
          <a:prstGeom prst="roundRect">
            <a:avLst>
              <a:gd name="adj" fmla="val 292995"/>
            </a:avLst>
          </a:prstGeom>
          <a:solidFill>
            <a:srgbClr val="6D4562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8" name="Shape 15"/>
          <p:cNvSpPr/>
          <p:nvPr/>
        </p:nvSpPr>
        <p:spPr>
          <a:xfrm>
            <a:off x="9427012" y="2936855"/>
            <a:ext cx="358735" cy="358735"/>
          </a:xfrm>
          <a:prstGeom prst="roundRect">
            <a:avLst>
              <a:gd name="adj" fmla="val 18671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9" name="Text 16"/>
          <p:cNvSpPr/>
          <p:nvPr/>
        </p:nvSpPr>
        <p:spPr>
          <a:xfrm>
            <a:off x="9500056" y="2983290"/>
            <a:ext cx="212527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6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3</a:t>
            </a:r>
            <a:endParaRPr lang="en-US" sz="1650" dirty="0"/>
          </a:p>
        </p:txBody>
      </p:sp>
      <p:sp>
        <p:nvSpPr>
          <p:cNvPr id="20" name="Text 17"/>
          <p:cNvSpPr/>
          <p:nvPr/>
        </p:nvSpPr>
        <p:spPr>
          <a:xfrm>
            <a:off x="8699421" y="1651278"/>
            <a:ext cx="1814036" cy="221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16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Continuous Playback</a:t>
            </a:r>
            <a:endParaRPr lang="en-US" sz="1600" dirty="0"/>
          </a:p>
        </p:txBody>
      </p:sp>
      <p:sp>
        <p:nvSpPr>
          <p:cNvPr id="21" name="Text 18"/>
          <p:cNvSpPr/>
          <p:nvPr/>
        </p:nvSpPr>
        <p:spPr>
          <a:xfrm>
            <a:off x="7574280" y="1968341"/>
            <a:ext cx="4064437" cy="5100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14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Video rendering continues smoothly regardless of inference timing, ensuring uninterrupted visual output.</a:t>
            </a:r>
            <a:endParaRPr lang="en-US" sz="1400" dirty="0"/>
          </a:p>
        </p:txBody>
      </p:sp>
      <p:sp>
        <p:nvSpPr>
          <p:cNvPr id="22" name="Text 19"/>
          <p:cNvSpPr/>
          <p:nvPr/>
        </p:nvSpPr>
        <p:spPr>
          <a:xfrm>
            <a:off x="2844224" y="5048429"/>
            <a:ext cx="2233970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20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Optimisation Benefits</a:t>
            </a:r>
            <a:endParaRPr lang="en-US" sz="2000" dirty="0"/>
          </a:p>
        </p:txBody>
      </p:sp>
      <p:sp>
        <p:nvSpPr>
          <p:cNvPr id="23" name="Text 20"/>
          <p:cNvSpPr/>
          <p:nvPr/>
        </p:nvSpPr>
        <p:spPr>
          <a:xfrm>
            <a:off x="2832259" y="5484733"/>
            <a:ext cx="1771888" cy="221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6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Smooth Playback</a:t>
            </a:r>
            <a:endParaRPr lang="en-US" sz="1600" dirty="0"/>
          </a:p>
        </p:txBody>
      </p:sp>
      <p:sp>
        <p:nvSpPr>
          <p:cNvPr id="24" name="Text 21"/>
          <p:cNvSpPr/>
          <p:nvPr/>
        </p:nvSpPr>
        <p:spPr>
          <a:xfrm>
            <a:off x="2832259" y="5865614"/>
            <a:ext cx="2697956" cy="2550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6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less stuttering or frame drops</a:t>
            </a:r>
            <a:endParaRPr lang="en-US" sz="1600" dirty="0"/>
          </a:p>
        </p:txBody>
      </p:sp>
      <p:sp>
        <p:nvSpPr>
          <p:cNvPr id="25" name="Text 22"/>
          <p:cNvSpPr/>
          <p:nvPr/>
        </p:nvSpPr>
        <p:spPr>
          <a:xfrm>
            <a:off x="2832259" y="6176367"/>
            <a:ext cx="2697956" cy="2550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6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Consistent frame timing</a:t>
            </a:r>
            <a:endParaRPr lang="en-US" sz="1600" dirty="0"/>
          </a:p>
        </p:txBody>
      </p:sp>
      <p:sp>
        <p:nvSpPr>
          <p:cNvPr id="26" name="Text 23"/>
          <p:cNvSpPr/>
          <p:nvPr/>
        </p:nvSpPr>
        <p:spPr>
          <a:xfrm>
            <a:off x="5926931" y="5484733"/>
            <a:ext cx="1771888" cy="221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6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Stable Annotations</a:t>
            </a:r>
            <a:endParaRPr lang="en-US" sz="1600" dirty="0"/>
          </a:p>
        </p:txBody>
      </p:sp>
      <p:sp>
        <p:nvSpPr>
          <p:cNvPr id="27" name="Text 24"/>
          <p:cNvSpPr/>
          <p:nvPr/>
        </p:nvSpPr>
        <p:spPr>
          <a:xfrm>
            <a:off x="5926931" y="5865614"/>
            <a:ext cx="2697956" cy="2550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6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Steady bounding boxes</a:t>
            </a:r>
            <a:endParaRPr lang="en-US" sz="1600" dirty="0"/>
          </a:p>
        </p:txBody>
      </p:sp>
      <p:sp>
        <p:nvSpPr>
          <p:cNvPr id="28" name="Text 25"/>
          <p:cNvSpPr/>
          <p:nvPr/>
        </p:nvSpPr>
        <p:spPr>
          <a:xfrm>
            <a:off x="5926931" y="6176367"/>
            <a:ext cx="2697956" cy="2550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6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Reduced visual jitter</a:t>
            </a:r>
            <a:endParaRPr lang="en-US" sz="1600" dirty="0"/>
          </a:p>
        </p:txBody>
      </p:sp>
      <p:sp>
        <p:nvSpPr>
          <p:cNvPr id="29" name="Text 26"/>
          <p:cNvSpPr/>
          <p:nvPr/>
        </p:nvSpPr>
        <p:spPr>
          <a:xfrm>
            <a:off x="9021604" y="5484733"/>
            <a:ext cx="1771888" cy="221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6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Real-Time Response</a:t>
            </a:r>
            <a:endParaRPr lang="en-US" sz="1600" dirty="0"/>
          </a:p>
        </p:txBody>
      </p:sp>
      <p:sp>
        <p:nvSpPr>
          <p:cNvPr id="30" name="Text 27"/>
          <p:cNvSpPr/>
          <p:nvPr/>
        </p:nvSpPr>
        <p:spPr>
          <a:xfrm>
            <a:off x="9021604" y="5865614"/>
            <a:ext cx="2791539" cy="2550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6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Low latency analytics</a:t>
            </a:r>
            <a:endParaRPr lang="en-US" sz="1600" dirty="0"/>
          </a:p>
        </p:txBody>
      </p:sp>
      <p:sp>
        <p:nvSpPr>
          <p:cNvPr id="31" name="Text 28"/>
          <p:cNvSpPr/>
          <p:nvPr/>
        </p:nvSpPr>
        <p:spPr>
          <a:xfrm>
            <a:off x="9021604" y="6176367"/>
            <a:ext cx="2791539" cy="2550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6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Immediate feedback</a:t>
            </a:r>
            <a:endParaRPr lang="en-US" sz="1600" dirty="0"/>
          </a:p>
        </p:txBody>
      </p:sp>
      <p:sp>
        <p:nvSpPr>
          <p:cNvPr id="32" name="Text 29"/>
          <p:cNvSpPr/>
          <p:nvPr/>
        </p:nvSpPr>
        <p:spPr>
          <a:xfrm>
            <a:off x="1806180" y="7128362"/>
            <a:ext cx="11820609" cy="11721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The system prioritises </a:t>
            </a:r>
            <a:r>
              <a:rPr lang="en-US" sz="160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visual continuity and user experience</a:t>
            </a:r>
            <a:r>
              <a:rPr lang="en-US" sz="16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over raw frames-per-second metrics, delivering professional-grade output.</a:t>
            </a:r>
            <a:endParaRPr lang="en-US" sz="1600" dirty="0"/>
          </a:p>
        </p:txBody>
      </p:sp>
      <p:sp>
        <p:nvSpPr>
          <p:cNvPr id="33" name="Shape 30"/>
          <p:cNvSpPr/>
          <p:nvPr/>
        </p:nvSpPr>
        <p:spPr>
          <a:xfrm>
            <a:off x="1505264" y="6845737"/>
            <a:ext cx="22860" cy="868680"/>
          </a:xfrm>
          <a:prstGeom prst="rect">
            <a:avLst/>
          </a:prstGeom>
          <a:solidFill>
            <a:srgbClr val="A95B95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DED5B9A2-F821-620E-5CCF-71AED6BAED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90449" y="7696790"/>
            <a:ext cx="1694985" cy="426710"/>
          </a:xfrm>
          <a:prstGeom prst="rect">
            <a:avLst/>
          </a:prstGeom>
        </p:spPr>
      </p:pic>
      <p:sp>
        <p:nvSpPr>
          <p:cNvPr id="35" name="Text 20">
            <a:extLst>
              <a:ext uri="{FF2B5EF4-FFF2-40B4-BE49-F238E27FC236}">
                <a16:creationId xmlns:a16="http://schemas.microsoft.com/office/drawing/2014/main" id="{AEE8BA18-EBF9-08BD-1A30-805A622A3F0F}"/>
              </a:ext>
            </a:extLst>
          </p:cNvPr>
          <p:cNvSpPr/>
          <p:nvPr/>
        </p:nvSpPr>
        <p:spPr>
          <a:xfrm>
            <a:off x="2844224" y="5484733"/>
            <a:ext cx="1771888" cy="221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6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Smooth Playback</a:t>
            </a:r>
            <a:endParaRPr lang="en-US" sz="1600" dirty="0"/>
          </a:p>
        </p:txBody>
      </p:sp>
      <p:sp>
        <p:nvSpPr>
          <p:cNvPr id="36" name="Text 21">
            <a:extLst>
              <a:ext uri="{FF2B5EF4-FFF2-40B4-BE49-F238E27FC236}">
                <a16:creationId xmlns:a16="http://schemas.microsoft.com/office/drawing/2014/main" id="{D9053854-9ACF-B1C7-6D16-BDF2E014407C}"/>
              </a:ext>
            </a:extLst>
          </p:cNvPr>
          <p:cNvSpPr/>
          <p:nvPr/>
        </p:nvSpPr>
        <p:spPr>
          <a:xfrm>
            <a:off x="2844224" y="5865614"/>
            <a:ext cx="2697956" cy="2550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6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less stuttering or frame drops</a:t>
            </a:r>
            <a:endParaRPr lang="en-US" sz="1600" dirty="0"/>
          </a:p>
        </p:txBody>
      </p:sp>
      <p:sp>
        <p:nvSpPr>
          <p:cNvPr id="37" name="Text 22">
            <a:extLst>
              <a:ext uri="{FF2B5EF4-FFF2-40B4-BE49-F238E27FC236}">
                <a16:creationId xmlns:a16="http://schemas.microsoft.com/office/drawing/2014/main" id="{D8CA4A2C-5136-42A3-31DD-1B07D1A70FE2}"/>
              </a:ext>
            </a:extLst>
          </p:cNvPr>
          <p:cNvSpPr/>
          <p:nvPr/>
        </p:nvSpPr>
        <p:spPr>
          <a:xfrm>
            <a:off x="2844224" y="6176367"/>
            <a:ext cx="2697956" cy="2550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6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Consistent frame timing</a:t>
            </a:r>
            <a:endParaRPr lang="en-US" sz="1600" dirty="0"/>
          </a:p>
        </p:txBody>
      </p:sp>
      <p:sp>
        <p:nvSpPr>
          <p:cNvPr id="38" name="Text 23">
            <a:extLst>
              <a:ext uri="{FF2B5EF4-FFF2-40B4-BE49-F238E27FC236}">
                <a16:creationId xmlns:a16="http://schemas.microsoft.com/office/drawing/2014/main" id="{5532AA79-6823-8EEB-E7BC-825A7F6B82F1}"/>
              </a:ext>
            </a:extLst>
          </p:cNvPr>
          <p:cNvSpPr/>
          <p:nvPr/>
        </p:nvSpPr>
        <p:spPr>
          <a:xfrm>
            <a:off x="5938896" y="5484733"/>
            <a:ext cx="1771888" cy="221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6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Stable Annotations</a:t>
            </a:r>
            <a:endParaRPr lang="en-US" sz="1600" dirty="0"/>
          </a:p>
        </p:txBody>
      </p:sp>
      <p:sp>
        <p:nvSpPr>
          <p:cNvPr id="39" name="Text 24">
            <a:extLst>
              <a:ext uri="{FF2B5EF4-FFF2-40B4-BE49-F238E27FC236}">
                <a16:creationId xmlns:a16="http://schemas.microsoft.com/office/drawing/2014/main" id="{2F66F32F-EFD7-0740-0EFA-2F01D9FEC5C2}"/>
              </a:ext>
            </a:extLst>
          </p:cNvPr>
          <p:cNvSpPr/>
          <p:nvPr/>
        </p:nvSpPr>
        <p:spPr>
          <a:xfrm>
            <a:off x="5938896" y="5865614"/>
            <a:ext cx="2697956" cy="2550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6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Steady bounding boxes</a:t>
            </a:r>
            <a:endParaRPr lang="en-US" sz="1600" dirty="0"/>
          </a:p>
        </p:txBody>
      </p:sp>
      <p:sp>
        <p:nvSpPr>
          <p:cNvPr id="40" name="Text 25">
            <a:extLst>
              <a:ext uri="{FF2B5EF4-FFF2-40B4-BE49-F238E27FC236}">
                <a16:creationId xmlns:a16="http://schemas.microsoft.com/office/drawing/2014/main" id="{EFF3E228-683A-43AE-287E-A133FBC136C5}"/>
              </a:ext>
            </a:extLst>
          </p:cNvPr>
          <p:cNvSpPr/>
          <p:nvPr/>
        </p:nvSpPr>
        <p:spPr>
          <a:xfrm>
            <a:off x="5938896" y="6176367"/>
            <a:ext cx="2697956" cy="2550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6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Reduced visual jitter</a:t>
            </a:r>
            <a:endParaRPr lang="en-US" sz="1600" dirty="0"/>
          </a:p>
        </p:txBody>
      </p:sp>
      <p:sp>
        <p:nvSpPr>
          <p:cNvPr id="41" name="Text 26">
            <a:extLst>
              <a:ext uri="{FF2B5EF4-FFF2-40B4-BE49-F238E27FC236}">
                <a16:creationId xmlns:a16="http://schemas.microsoft.com/office/drawing/2014/main" id="{019992F0-9CE9-DB49-A115-3DE01CE3C408}"/>
              </a:ext>
            </a:extLst>
          </p:cNvPr>
          <p:cNvSpPr/>
          <p:nvPr/>
        </p:nvSpPr>
        <p:spPr>
          <a:xfrm>
            <a:off x="9033569" y="5484733"/>
            <a:ext cx="1771888" cy="221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6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Real-Time Response</a:t>
            </a:r>
            <a:endParaRPr lang="en-US" sz="1600" dirty="0"/>
          </a:p>
        </p:txBody>
      </p:sp>
      <p:sp>
        <p:nvSpPr>
          <p:cNvPr id="42" name="Text 27">
            <a:extLst>
              <a:ext uri="{FF2B5EF4-FFF2-40B4-BE49-F238E27FC236}">
                <a16:creationId xmlns:a16="http://schemas.microsoft.com/office/drawing/2014/main" id="{E3EDBEBE-1B68-58B2-5A37-C4B46E22B451}"/>
              </a:ext>
            </a:extLst>
          </p:cNvPr>
          <p:cNvSpPr/>
          <p:nvPr/>
        </p:nvSpPr>
        <p:spPr>
          <a:xfrm>
            <a:off x="9033569" y="5865614"/>
            <a:ext cx="2791539" cy="2550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6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Low latency analytics</a:t>
            </a:r>
            <a:endParaRPr lang="en-US" sz="1600" dirty="0"/>
          </a:p>
        </p:txBody>
      </p:sp>
      <p:sp>
        <p:nvSpPr>
          <p:cNvPr id="43" name="Text 28">
            <a:extLst>
              <a:ext uri="{FF2B5EF4-FFF2-40B4-BE49-F238E27FC236}">
                <a16:creationId xmlns:a16="http://schemas.microsoft.com/office/drawing/2014/main" id="{A28D8E33-B5D6-8CAC-8FB7-4EF0B44087A5}"/>
              </a:ext>
            </a:extLst>
          </p:cNvPr>
          <p:cNvSpPr/>
          <p:nvPr/>
        </p:nvSpPr>
        <p:spPr>
          <a:xfrm>
            <a:off x="9033569" y="6176367"/>
            <a:ext cx="2791539" cy="2550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6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Immediate feedback</a:t>
            </a:r>
            <a:endParaRPr lang="en-US" sz="16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189</TotalTime>
  <Words>952</Words>
  <Application>Microsoft Office PowerPoint</Application>
  <PresentationFormat>Custom</PresentationFormat>
  <Paragraphs>157</Paragraphs>
  <Slides>11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Prompt Medium</vt:lpstr>
      <vt:lpstr>Mukta Light</vt:lpstr>
      <vt:lpstr>Arial</vt:lpstr>
      <vt:lpstr>Prompt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Ninad Soman</dc:creator>
  <cp:lastModifiedBy>Ninad Soman</cp:lastModifiedBy>
  <cp:revision>6</cp:revision>
  <dcterms:created xsi:type="dcterms:W3CDTF">2026-01-21T17:13:19Z</dcterms:created>
  <dcterms:modified xsi:type="dcterms:W3CDTF">2026-01-22T05:51:01Z</dcterms:modified>
</cp:coreProperties>
</file>